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799263" cy="9929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 autoAdjust="0"/>
    <p:restoredTop sz="96429" autoAdjust="0"/>
  </p:normalViewPr>
  <p:slideViewPr>
    <p:cSldViewPr snapToGrid="0">
      <p:cViewPr varScale="1">
        <p:scale>
          <a:sx n="87" d="100"/>
          <a:sy n="87" d="100"/>
        </p:scale>
        <p:origin x="8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r">
              <a:defRPr sz="1200"/>
            </a:lvl1pPr>
          </a:lstStyle>
          <a:p>
            <a:fld id="{91CB168E-5F7F-447D-A003-1856239C017B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5" rIns="91432" bIns="4571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1" y="4778376"/>
            <a:ext cx="5440363" cy="3910013"/>
          </a:xfrm>
          <a:prstGeom prst="rect">
            <a:avLst/>
          </a:prstGeom>
        </p:spPr>
        <p:txBody>
          <a:bodyPr vert="horz" lIns="91432" tIns="45715" rIns="91432" bIns="45715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1339"/>
            <a:ext cx="2946400" cy="498475"/>
          </a:xfrm>
          <a:prstGeom prst="rect">
            <a:avLst/>
          </a:prstGeom>
        </p:spPr>
        <p:txBody>
          <a:bodyPr vert="horz" lIns="91432" tIns="45715" rIns="91432" bIns="4571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1275" y="9431339"/>
            <a:ext cx="2946400" cy="498475"/>
          </a:xfrm>
          <a:prstGeom prst="rect">
            <a:avLst/>
          </a:prstGeom>
        </p:spPr>
        <p:txBody>
          <a:bodyPr vert="horz" lIns="91432" tIns="45715" rIns="91432" bIns="45715" rtlCol="0" anchor="b"/>
          <a:lstStyle>
            <a:lvl1pPr algn="r">
              <a:defRPr sz="1200"/>
            </a:lvl1pPr>
          </a:lstStyle>
          <a:p>
            <a:fld id="{A704A96A-5389-4238-B8A9-43D977B947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322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4A96A-5389-4238-B8A9-43D977B9474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2787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4A96A-5389-4238-B8A9-43D977B94742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163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4A96A-5389-4238-B8A9-43D977B94742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088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4A96A-5389-4238-B8A9-43D977B94742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7954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4A96A-5389-4238-B8A9-43D977B94742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00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4A96A-5389-4238-B8A9-43D977B94742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242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4A96A-5389-4238-B8A9-43D977B94742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827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78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952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49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5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37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8366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59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53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092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33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B2AF8-9DBF-4CE2-B7CE-394F0A49F701}" type="datetimeFigureOut">
              <a:rPr lang="zh-TW" altLang="en-US" smtClean="0"/>
              <a:t>2025/6/25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445E3-2C48-4D97-9B09-18D6932363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22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群組 11"/>
          <p:cNvGrpSpPr/>
          <p:nvPr/>
        </p:nvGrpSpPr>
        <p:grpSpPr>
          <a:xfrm>
            <a:off x="-2662" y="5516"/>
            <a:ext cx="10667812" cy="6852484"/>
            <a:chOff x="-2662" y="5516"/>
            <a:chExt cx="10667812" cy="6852484"/>
          </a:xfrm>
        </p:grpSpPr>
        <p:grpSp>
          <p:nvGrpSpPr>
            <p:cNvPr id="11" name="群組 10"/>
            <p:cNvGrpSpPr/>
            <p:nvPr/>
          </p:nvGrpSpPr>
          <p:grpSpPr>
            <a:xfrm>
              <a:off x="-2662" y="5516"/>
              <a:ext cx="10667812" cy="6852484"/>
              <a:chOff x="-2662" y="5516"/>
              <a:chExt cx="10667812" cy="6852484"/>
            </a:xfrm>
          </p:grpSpPr>
          <p:pic>
            <p:nvPicPr>
              <p:cNvPr id="6" name="圖片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21" y="5516"/>
                <a:ext cx="10591729" cy="6852484"/>
              </a:xfrm>
              <a:prstGeom prst="rect">
                <a:avLst/>
              </a:prstGeom>
            </p:spPr>
          </p:pic>
          <p:sp>
            <p:nvSpPr>
              <p:cNvPr id="2" name="圓角矩形 1"/>
              <p:cNvSpPr/>
              <p:nvPr/>
            </p:nvSpPr>
            <p:spPr>
              <a:xfrm>
                <a:off x="2291212" y="1000010"/>
                <a:ext cx="2758627" cy="964542"/>
              </a:xfrm>
              <a:prstGeom prst="roundRect">
                <a:avLst>
                  <a:gd name="adj" fmla="val 2651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lang="zh-TW" altLang="en-US" sz="3200" dirty="0" smtClean="0">
                    <a:solidFill>
                      <a:schemeClr val="tx1"/>
                    </a:solidFill>
                    <a:latin typeface="文鼎中特黑" panose="020B0609010101010101" pitchFamily="49" charset="-120"/>
                    <a:ea typeface="文鼎中特黑" panose="020B0609010101010101" pitchFamily="49" charset="-120"/>
                  </a:rPr>
                  <a:t>操場</a:t>
                </a:r>
                <a:endParaRPr lang="zh-TW" altLang="en-US" sz="3200" dirty="0">
                  <a:solidFill>
                    <a:schemeClr val="tx1"/>
                  </a:solidFill>
                  <a:latin typeface="文鼎中特黑" panose="020B0609010101010101" pitchFamily="49" charset="-120"/>
                  <a:ea typeface="文鼎中特黑" panose="020B0609010101010101" pitchFamily="49" charset="-120"/>
                </a:endParaRPr>
              </a:p>
            </p:txBody>
          </p:sp>
          <p:sp>
            <p:nvSpPr>
              <p:cNvPr id="7" name="矩形 6"/>
              <p:cNvSpPr/>
              <p:nvPr/>
            </p:nvSpPr>
            <p:spPr>
              <a:xfrm>
                <a:off x="-2662" y="2464125"/>
                <a:ext cx="4079006" cy="439387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3349951" y="3913974"/>
                <a:ext cx="1025496" cy="294402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4102894" y="2593181"/>
                <a:ext cx="421481" cy="44053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4531875" y="2593181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4531875" y="3033712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5348644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5804323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1" name="矩形 50"/>
              <p:cNvSpPr/>
              <p:nvPr/>
            </p:nvSpPr>
            <p:spPr>
              <a:xfrm>
                <a:off x="5804322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2" name="矩形 51"/>
              <p:cNvSpPr/>
              <p:nvPr/>
            </p:nvSpPr>
            <p:spPr>
              <a:xfrm>
                <a:off x="6260000" y="2590798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3" name="矩形 52"/>
              <p:cNvSpPr/>
              <p:nvPr/>
            </p:nvSpPr>
            <p:spPr>
              <a:xfrm>
                <a:off x="6260000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6260000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5" name="矩形 54"/>
              <p:cNvSpPr/>
              <p:nvPr/>
            </p:nvSpPr>
            <p:spPr>
              <a:xfrm>
                <a:off x="670731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6715677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7316741" y="3031330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7316741" y="2590798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771040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7710409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8140102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8140101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6714384" y="3471862"/>
                <a:ext cx="429693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7316742" y="3471862"/>
                <a:ext cx="393668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6" name="矩形 65"/>
              <p:cNvSpPr/>
              <p:nvPr/>
            </p:nvSpPr>
            <p:spPr>
              <a:xfrm>
                <a:off x="7710408" y="3471862"/>
                <a:ext cx="429692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7" name="矩形 66"/>
              <p:cNvSpPr/>
              <p:nvPr/>
            </p:nvSpPr>
            <p:spPr>
              <a:xfrm>
                <a:off x="8140098" y="3471862"/>
                <a:ext cx="429696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8" name="矩形 67"/>
              <p:cNvSpPr/>
              <p:nvPr/>
            </p:nvSpPr>
            <p:spPr>
              <a:xfrm>
                <a:off x="6728836" y="4326819"/>
                <a:ext cx="415242" cy="28091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0" name="矩形 69"/>
              <p:cNvSpPr/>
              <p:nvPr/>
            </p:nvSpPr>
            <p:spPr>
              <a:xfrm>
                <a:off x="6728836" y="4607736"/>
                <a:ext cx="415242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1" name="矩形 70"/>
              <p:cNvSpPr/>
              <p:nvPr/>
            </p:nvSpPr>
            <p:spPr>
              <a:xfrm>
                <a:off x="6728836" y="4929187"/>
                <a:ext cx="41524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2" name="矩形 71"/>
              <p:cNvSpPr/>
              <p:nvPr/>
            </p:nvSpPr>
            <p:spPr>
              <a:xfrm>
                <a:off x="7312677" y="4929187"/>
                <a:ext cx="390667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8148998" y="4929187"/>
                <a:ext cx="39596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8710614" y="4929187"/>
                <a:ext cx="441856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8710614" y="4607736"/>
                <a:ext cx="441856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6" name="矩形 75"/>
              <p:cNvSpPr/>
              <p:nvPr/>
            </p:nvSpPr>
            <p:spPr>
              <a:xfrm>
                <a:off x="8710614" y="3902903"/>
                <a:ext cx="441856" cy="4239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7" name="矩形 76"/>
              <p:cNvSpPr/>
              <p:nvPr/>
            </p:nvSpPr>
            <p:spPr>
              <a:xfrm>
                <a:off x="4089798" y="3031330"/>
                <a:ext cx="433717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8" name="矩形 77"/>
              <p:cNvSpPr/>
              <p:nvPr/>
            </p:nvSpPr>
            <p:spPr>
              <a:xfrm>
                <a:off x="5804322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sp>
          <p:nvSpPr>
            <p:cNvPr id="79" name="矩形 78"/>
            <p:cNvSpPr/>
            <p:nvPr/>
          </p:nvSpPr>
          <p:spPr>
            <a:xfrm>
              <a:off x="8710614" y="5318520"/>
              <a:ext cx="441856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0" name="矩形 79"/>
            <p:cNvSpPr/>
            <p:nvPr/>
          </p:nvSpPr>
          <p:spPr>
            <a:xfrm>
              <a:off x="6733893" y="5318520"/>
              <a:ext cx="410184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33" name="圓角矩形 32"/>
          <p:cNvSpPr/>
          <p:nvPr/>
        </p:nvSpPr>
        <p:spPr>
          <a:xfrm>
            <a:off x="1002597" y="2807691"/>
            <a:ext cx="1551181" cy="124813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桌球教室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一：桌球</a:t>
            </a:r>
            <a:r>
              <a:rPr lang="en-US" altLang="zh-TW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lang="zh-TW" altLang="en-US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二：桌球</a:t>
            </a:r>
            <a:r>
              <a:rPr lang="en-US" altLang="zh-TW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三：桌球</a:t>
            </a:r>
            <a:r>
              <a:rPr lang="en-US" altLang="zh-TW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0" name="圓角矩形圖說文字 49"/>
          <p:cNvSpPr/>
          <p:nvPr/>
        </p:nvSpPr>
        <p:spPr>
          <a:xfrm>
            <a:off x="9043789" y="163226"/>
            <a:ext cx="3003346" cy="986183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活動中心地下室</a:t>
            </a:r>
            <a:endParaRPr lang="en-US" altLang="zh-TW" sz="2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一：活力足球班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廣場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二：流行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MV</a:t>
            </a: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舞蹈夏令營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律動教室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zh-TW" sz="1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33580" y="580369"/>
            <a:ext cx="1154162" cy="15808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戶外籃球場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一：籃球隊專班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籃球隊專班</a:t>
            </a:r>
            <a:r>
              <a:rPr lang="en-US" altLang="zh-TW" sz="1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9" name="圓角矩形圖說文字 38"/>
          <p:cNvSpPr/>
          <p:nvPr/>
        </p:nvSpPr>
        <p:spPr>
          <a:xfrm>
            <a:off x="3041585" y="2722580"/>
            <a:ext cx="1799497" cy="466000"/>
          </a:xfrm>
          <a:prstGeom prst="wedgeRoundRectCallout">
            <a:avLst>
              <a:gd name="adj1" fmla="val 14035"/>
              <a:gd name="adj2" fmla="val 13319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一：科技樂高機器人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" name="圓角矩形 3"/>
          <p:cNvSpPr/>
          <p:nvPr/>
        </p:nvSpPr>
        <p:spPr>
          <a:xfrm>
            <a:off x="3302799" y="106261"/>
            <a:ext cx="4986328" cy="46323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114</a:t>
            </a:r>
            <a:r>
              <a:rPr lang="zh-TW" altLang="en-US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夏令營才藝班校園位置圖</a:t>
            </a:r>
            <a:endParaRPr lang="zh-TW" altLang="en-US" sz="2800" dirty="0">
              <a:solidFill>
                <a:srgbClr val="C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3" name="圓角矩形 42"/>
          <p:cNvSpPr/>
          <p:nvPr/>
        </p:nvSpPr>
        <p:spPr>
          <a:xfrm>
            <a:off x="1015502" y="4198394"/>
            <a:ext cx="1551181" cy="8428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誠樸樓地下室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一：籃球班</a:t>
            </a:r>
            <a:r>
              <a:rPr lang="en-US" altLang="zh-TW" sz="1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3" name="橢圓 12"/>
          <p:cNvSpPr/>
          <p:nvPr/>
        </p:nvSpPr>
        <p:spPr>
          <a:xfrm>
            <a:off x="1455406" y="86444"/>
            <a:ext cx="1809351" cy="569874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第一期</a:t>
            </a:r>
            <a:endParaRPr lang="zh-TW" altLang="en-US" sz="2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5" name="圓角矩形 84"/>
          <p:cNvSpPr/>
          <p:nvPr/>
        </p:nvSpPr>
        <p:spPr>
          <a:xfrm>
            <a:off x="1002597" y="5368680"/>
            <a:ext cx="1551181" cy="8428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一年級川堂</a:t>
            </a:r>
            <a:endParaRPr lang="en-US" altLang="zh-TW" sz="16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一：排球班</a:t>
            </a:r>
            <a:r>
              <a:rPr lang="en-US" altLang="zh-TW" sz="1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zh-TW" altLang="en-US" sz="1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二：排球班</a:t>
            </a:r>
            <a:r>
              <a:rPr lang="en-US" altLang="zh-TW" sz="1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6" name="圓角矩形圖說文字 85"/>
          <p:cNvSpPr/>
          <p:nvPr/>
        </p:nvSpPr>
        <p:spPr>
          <a:xfrm>
            <a:off x="5496409" y="5634019"/>
            <a:ext cx="1799497" cy="466000"/>
          </a:xfrm>
          <a:prstGeom prst="wedgeRoundRectCallout">
            <a:avLst>
              <a:gd name="adj1" fmla="val 53452"/>
              <a:gd name="adj2" fmla="val -7220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一：動手玩科學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7" name="圓角矩形圖說文字 86"/>
          <p:cNvSpPr/>
          <p:nvPr/>
        </p:nvSpPr>
        <p:spPr>
          <a:xfrm>
            <a:off x="3941333" y="861222"/>
            <a:ext cx="1799497" cy="466000"/>
          </a:xfrm>
          <a:prstGeom prst="wedgeRoundRectCallout">
            <a:avLst>
              <a:gd name="adj1" fmla="val 50339"/>
              <a:gd name="adj2" fmla="val -6926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一：直笛代表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AB</a:t>
            </a: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8" name="圓角矩形圖說文字 87"/>
          <p:cNvSpPr/>
          <p:nvPr/>
        </p:nvSpPr>
        <p:spPr>
          <a:xfrm>
            <a:off x="5427379" y="2516340"/>
            <a:ext cx="1617129" cy="466000"/>
          </a:xfrm>
          <a:prstGeom prst="wedgeRoundRectCallout">
            <a:avLst>
              <a:gd name="adj1" fmla="val -38204"/>
              <a:gd name="adj2" fmla="val 9101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一：串珠手工藝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9" name="圓角矩形圖說文字 88"/>
          <p:cNvSpPr/>
          <p:nvPr/>
        </p:nvSpPr>
        <p:spPr>
          <a:xfrm>
            <a:off x="6274686" y="4043831"/>
            <a:ext cx="1617129" cy="466000"/>
          </a:xfrm>
          <a:prstGeom prst="wedgeRoundRectCallout">
            <a:avLst>
              <a:gd name="adj1" fmla="val -38204"/>
              <a:gd name="adj2" fmla="val 9101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一：奇幻建築夢工坊</a:t>
            </a:r>
            <a:r>
              <a:rPr lang="en-US" altLang="zh-TW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童趣小窩</a:t>
            </a:r>
            <a:r>
              <a:rPr lang="en-US" altLang="zh-TW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小棟</a:t>
            </a:r>
            <a:r>
              <a:rPr lang="en-US" altLang="zh-TW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0" name="圓角矩形圖說文字 89"/>
          <p:cNvSpPr/>
          <p:nvPr/>
        </p:nvSpPr>
        <p:spPr>
          <a:xfrm>
            <a:off x="7953227" y="2010217"/>
            <a:ext cx="2592235" cy="466000"/>
          </a:xfrm>
          <a:prstGeom prst="wedgeRoundRectCallout">
            <a:avLst>
              <a:gd name="adj1" fmla="val -38204"/>
              <a:gd name="adj2" fmla="val -9237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一：麥塊</a:t>
            </a:r>
            <a:r>
              <a:rPr lang="en-US" altLang="zh-TW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AIGC</a:t>
            </a: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人工智慧生成探索營</a:t>
            </a:r>
            <a:r>
              <a:rPr lang="en-US" altLang="zh-TW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1" name="圓角矩形圖說文字 90"/>
          <p:cNvSpPr/>
          <p:nvPr/>
        </p:nvSpPr>
        <p:spPr>
          <a:xfrm>
            <a:off x="8600134" y="5835176"/>
            <a:ext cx="1799497" cy="927864"/>
          </a:xfrm>
          <a:prstGeom prst="wedgeRoundRectCallout">
            <a:avLst>
              <a:gd name="adj1" fmla="val -71921"/>
              <a:gd name="adj2" fmla="val -2577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一：暑期泳訓班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暑期泳訓班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三：暑期泳訓班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四：暑期泳訓班</a:t>
            </a:r>
            <a:r>
              <a:rPr lang="en-US" altLang="zh-TW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05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" name="圓角矩形圖說文字 91"/>
          <p:cNvSpPr/>
          <p:nvPr/>
        </p:nvSpPr>
        <p:spPr>
          <a:xfrm>
            <a:off x="9952341" y="2907345"/>
            <a:ext cx="2099476" cy="1700391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08:30~09:55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10:00~11:30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13:00~14:25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14:30~16:00</a:t>
            </a:r>
            <a:endParaRPr lang="en-US" altLang="zh-TW" sz="1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548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群組 11"/>
          <p:cNvGrpSpPr/>
          <p:nvPr/>
        </p:nvGrpSpPr>
        <p:grpSpPr>
          <a:xfrm>
            <a:off x="76083" y="5516"/>
            <a:ext cx="10591729" cy="6852484"/>
            <a:chOff x="73421" y="5516"/>
            <a:chExt cx="10591729" cy="6852484"/>
          </a:xfrm>
        </p:grpSpPr>
        <p:grpSp>
          <p:nvGrpSpPr>
            <p:cNvPr id="11" name="群組 10"/>
            <p:cNvGrpSpPr/>
            <p:nvPr/>
          </p:nvGrpSpPr>
          <p:grpSpPr>
            <a:xfrm>
              <a:off x="73421" y="5516"/>
              <a:ext cx="10591729" cy="6852484"/>
              <a:chOff x="73421" y="5516"/>
              <a:chExt cx="10591729" cy="6852484"/>
            </a:xfrm>
          </p:grpSpPr>
          <p:pic>
            <p:nvPicPr>
              <p:cNvPr id="6" name="圖片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21" y="5516"/>
                <a:ext cx="10591729" cy="6852484"/>
              </a:xfrm>
              <a:prstGeom prst="rect">
                <a:avLst/>
              </a:prstGeom>
            </p:spPr>
          </p:pic>
          <p:sp>
            <p:nvSpPr>
              <p:cNvPr id="2" name="圓角矩形 1"/>
              <p:cNvSpPr/>
              <p:nvPr/>
            </p:nvSpPr>
            <p:spPr>
              <a:xfrm>
                <a:off x="2291212" y="1000010"/>
                <a:ext cx="2758627" cy="964542"/>
              </a:xfrm>
              <a:prstGeom prst="roundRect">
                <a:avLst>
                  <a:gd name="adj" fmla="val 2651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lang="zh-TW" altLang="en-US" sz="3200" dirty="0" smtClean="0">
                    <a:solidFill>
                      <a:schemeClr val="tx1"/>
                    </a:solidFill>
                    <a:latin typeface="文鼎中特黑" panose="020B0609010101010101" pitchFamily="49" charset="-120"/>
                    <a:ea typeface="文鼎中特黑" panose="020B0609010101010101" pitchFamily="49" charset="-120"/>
                  </a:rPr>
                  <a:t>操場</a:t>
                </a:r>
                <a:endParaRPr lang="zh-TW" altLang="en-US" sz="3200" dirty="0">
                  <a:solidFill>
                    <a:schemeClr val="tx1"/>
                  </a:solidFill>
                  <a:latin typeface="文鼎中特黑" panose="020B0609010101010101" pitchFamily="49" charset="-120"/>
                  <a:ea typeface="文鼎中特黑" panose="020B0609010101010101" pitchFamily="49" charset="-120"/>
                </a:endParaRPr>
              </a:p>
            </p:txBody>
          </p:sp>
          <p:sp>
            <p:nvSpPr>
              <p:cNvPr id="7" name="矩形 6"/>
              <p:cNvSpPr/>
              <p:nvPr/>
            </p:nvSpPr>
            <p:spPr>
              <a:xfrm>
                <a:off x="1509944" y="2464125"/>
                <a:ext cx="2566400" cy="439387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3349951" y="3913974"/>
                <a:ext cx="1025496" cy="294402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4102894" y="2593181"/>
                <a:ext cx="421481" cy="44053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4531875" y="2593181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4531875" y="3033712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5348644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5804323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1" name="矩形 50"/>
              <p:cNvSpPr/>
              <p:nvPr/>
            </p:nvSpPr>
            <p:spPr>
              <a:xfrm>
                <a:off x="5804322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2" name="矩形 51"/>
              <p:cNvSpPr/>
              <p:nvPr/>
            </p:nvSpPr>
            <p:spPr>
              <a:xfrm>
                <a:off x="6260000" y="2590798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3" name="矩形 52"/>
              <p:cNvSpPr/>
              <p:nvPr/>
            </p:nvSpPr>
            <p:spPr>
              <a:xfrm>
                <a:off x="6260000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6260000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5" name="矩形 54"/>
              <p:cNvSpPr/>
              <p:nvPr/>
            </p:nvSpPr>
            <p:spPr>
              <a:xfrm>
                <a:off x="670731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6715677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7316741" y="3031330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7316741" y="2590798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771040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7710409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8140102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8140101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6714384" y="3471862"/>
                <a:ext cx="429693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7316742" y="3471862"/>
                <a:ext cx="393668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6" name="矩形 65"/>
              <p:cNvSpPr/>
              <p:nvPr/>
            </p:nvSpPr>
            <p:spPr>
              <a:xfrm>
                <a:off x="7710408" y="3471862"/>
                <a:ext cx="429692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7" name="矩形 66"/>
              <p:cNvSpPr/>
              <p:nvPr/>
            </p:nvSpPr>
            <p:spPr>
              <a:xfrm>
                <a:off x="8140098" y="3471862"/>
                <a:ext cx="429696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8" name="矩形 67"/>
              <p:cNvSpPr/>
              <p:nvPr/>
            </p:nvSpPr>
            <p:spPr>
              <a:xfrm>
                <a:off x="6728836" y="4326819"/>
                <a:ext cx="415242" cy="28091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0" name="矩形 69"/>
              <p:cNvSpPr/>
              <p:nvPr/>
            </p:nvSpPr>
            <p:spPr>
              <a:xfrm>
                <a:off x="6728836" y="4607736"/>
                <a:ext cx="415242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1" name="矩形 70"/>
              <p:cNvSpPr/>
              <p:nvPr/>
            </p:nvSpPr>
            <p:spPr>
              <a:xfrm>
                <a:off x="6728836" y="4929187"/>
                <a:ext cx="41524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2" name="矩形 71"/>
              <p:cNvSpPr/>
              <p:nvPr/>
            </p:nvSpPr>
            <p:spPr>
              <a:xfrm>
                <a:off x="7312677" y="4929187"/>
                <a:ext cx="390667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8148998" y="4929187"/>
                <a:ext cx="39596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8710614" y="4929187"/>
                <a:ext cx="441856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8710614" y="4607736"/>
                <a:ext cx="441856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6" name="矩形 75"/>
              <p:cNvSpPr/>
              <p:nvPr/>
            </p:nvSpPr>
            <p:spPr>
              <a:xfrm>
                <a:off x="8710614" y="3902903"/>
                <a:ext cx="441856" cy="4239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8" name="矩形 77"/>
              <p:cNvSpPr/>
              <p:nvPr/>
            </p:nvSpPr>
            <p:spPr>
              <a:xfrm>
                <a:off x="5804322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sp>
          <p:nvSpPr>
            <p:cNvPr id="79" name="矩形 78"/>
            <p:cNvSpPr/>
            <p:nvPr/>
          </p:nvSpPr>
          <p:spPr>
            <a:xfrm>
              <a:off x="8710614" y="5318520"/>
              <a:ext cx="441856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0" name="矩形 79"/>
            <p:cNvSpPr/>
            <p:nvPr/>
          </p:nvSpPr>
          <p:spPr>
            <a:xfrm>
              <a:off x="6733893" y="5318520"/>
              <a:ext cx="410184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33" name="圓角矩形 32"/>
          <p:cNvSpPr/>
          <p:nvPr/>
        </p:nvSpPr>
        <p:spPr>
          <a:xfrm>
            <a:off x="2429136" y="2807691"/>
            <a:ext cx="1551181" cy="124813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桌球教室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一：桌球</a:t>
            </a:r>
            <a:r>
              <a:rPr lang="en-US" altLang="zh-TW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lang="zh-TW" altLang="en-US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二：桌球</a:t>
            </a:r>
            <a:r>
              <a:rPr lang="en-US" altLang="zh-TW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三：桌球</a:t>
            </a:r>
            <a:r>
              <a:rPr lang="en-US" altLang="zh-TW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1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0" name="圓角矩形圖說文字 49"/>
          <p:cNvSpPr/>
          <p:nvPr/>
        </p:nvSpPr>
        <p:spPr>
          <a:xfrm>
            <a:off x="9043789" y="163226"/>
            <a:ext cx="3003346" cy="1178464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活動中心地下室</a:t>
            </a:r>
            <a:endParaRPr lang="en-US" altLang="zh-TW" sz="2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一：活力足球班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廣場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二：流行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MV</a:t>
            </a:r>
            <a:r>
              <a:rPr lang="zh-TW" altLang="en-US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舞蹈夏令營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律動教室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733580" y="580369"/>
            <a:ext cx="1154162" cy="15808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戶外籃球場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一：籃球隊專班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200" b="1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籃球隊專班</a:t>
            </a:r>
            <a:r>
              <a:rPr lang="en-US" altLang="zh-TW" sz="1200" b="1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2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" name="圓角矩形 3"/>
          <p:cNvSpPr/>
          <p:nvPr/>
        </p:nvSpPr>
        <p:spPr>
          <a:xfrm>
            <a:off x="3302799" y="106261"/>
            <a:ext cx="4986328" cy="46323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114</a:t>
            </a:r>
            <a:r>
              <a:rPr lang="zh-TW" altLang="en-US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夏令營才藝班校園位置圖</a:t>
            </a:r>
            <a:endParaRPr lang="zh-TW" altLang="en-US" sz="2800" dirty="0">
              <a:solidFill>
                <a:srgbClr val="C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3" name="圓角矩形 42"/>
          <p:cNvSpPr/>
          <p:nvPr/>
        </p:nvSpPr>
        <p:spPr>
          <a:xfrm>
            <a:off x="2442041" y="4198394"/>
            <a:ext cx="1551181" cy="8428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誠樸樓地下室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一：籃球班</a:t>
            </a:r>
            <a:r>
              <a:rPr lang="en-US" altLang="zh-TW" sz="1000" b="1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00" b="1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3" name="橢圓 12"/>
          <p:cNvSpPr/>
          <p:nvPr/>
        </p:nvSpPr>
        <p:spPr>
          <a:xfrm>
            <a:off x="1455406" y="86444"/>
            <a:ext cx="1809351" cy="569874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ysClr val="windowText" lastClr="0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第二期</a:t>
            </a:r>
            <a:endParaRPr lang="zh-TW" altLang="en-US" sz="2800" dirty="0">
              <a:solidFill>
                <a:sysClr val="windowText" lastClr="0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5" name="圓角矩形 84"/>
          <p:cNvSpPr/>
          <p:nvPr/>
        </p:nvSpPr>
        <p:spPr>
          <a:xfrm>
            <a:off x="2429136" y="5368680"/>
            <a:ext cx="1551181" cy="8428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一年級川堂</a:t>
            </a:r>
            <a:endParaRPr lang="en-US" altLang="zh-TW" sz="16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一：排球班</a:t>
            </a:r>
            <a:r>
              <a:rPr lang="en-US" altLang="zh-TW" sz="10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zh-TW" altLang="en-US" sz="10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二：排球班</a:t>
            </a:r>
            <a:r>
              <a:rPr lang="en-US" altLang="zh-TW" sz="10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00" b="1" dirty="0" smtClean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00" b="1" dirty="0">
              <a:solidFill>
                <a:srgbClr val="FF99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6" name="圓角矩形圖說文字 85"/>
          <p:cNvSpPr/>
          <p:nvPr/>
        </p:nvSpPr>
        <p:spPr>
          <a:xfrm>
            <a:off x="5496409" y="5634019"/>
            <a:ext cx="1799497" cy="466000"/>
          </a:xfrm>
          <a:prstGeom prst="wedgeRoundRectCallout">
            <a:avLst>
              <a:gd name="adj1" fmla="val 53452"/>
              <a:gd name="adj2" fmla="val -7220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一：神奇魔術社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7" name="圓角矩形圖說文字 86"/>
          <p:cNvSpPr/>
          <p:nvPr/>
        </p:nvSpPr>
        <p:spPr>
          <a:xfrm>
            <a:off x="3941334" y="1142910"/>
            <a:ext cx="1799497" cy="466000"/>
          </a:xfrm>
          <a:prstGeom prst="wedgeRoundRectCallout">
            <a:avLst>
              <a:gd name="adj1" fmla="val 47278"/>
              <a:gd name="adj2" fmla="val -9054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一：直笛代表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AB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8" name="圓角矩形圖說文字 87"/>
          <p:cNvSpPr/>
          <p:nvPr/>
        </p:nvSpPr>
        <p:spPr>
          <a:xfrm>
            <a:off x="5427379" y="2516340"/>
            <a:ext cx="1617129" cy="466000"/>
          </a:xfrm>
          <a:prstGeom prst="wedgeRoundRectCallout">
            <a:avLst>
              <a:gd name="adj1" fmla="val -38204"/>
              <a:gd name="adj2" fmla="val 9101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一：串珠手工藝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90" name="圓角矩形圖說文字 89"/>
          <p:cNvSpPr/>
          <p:nvPr/>
        </p:nvSpPr>
        <p:spPr>
          <a:xfrm>
            <a:off x="7953227" y="2010217"/>
            <a:ext cx="2592235" cy="466000"/>
          </a:xfrm>
          <a:prstGeom prst="wedgeRoundRectCallout">
            <a:avLst>
              <a:gd name="adj1" fmla="val -38204"/>
              <a:gd name="adj2" fmla="val -9237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一：麥塊</a:t>
            </a:r>
            <a:r>
              <a:rPr lang="en-US" altLang="zh-TW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AIGC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人工智慧生成探索營</a:t>
            </a:r>
            <a:r>
              <a:rPr lang="en-US" altLang="zh-TW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FF99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1" name="圓角矩形圖說文字 90"/>
          <p:cNvSpPr/>
          <p:nvPr/>
        </p:nvSpPr>
        <p:spPr>
          <a:xfrm>
            <a:off x="8600134" y="5835176"/>
            <a:ext cx="1799497" cy="927864"/>
          </a:xfrm>
          <a:prstGeom prst="wedgeRoundRectCallout">
            <a:avLst>
              <a:gd name="adj1" fmla="val -71921"/>
              <a:gd name="adj2" fmla="val -2577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FF99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7" name="圓角矩形圖說文字 56"/>
          <p:cNvSpPr/>
          <p:nvPr/>
        </p:nvSpPr>
        <p:spPr>
          <a:xfrm>
            <a:off x="4763855" y="3907708"/>
            <a:ext cx="1617129" cy="466000"/>
          </a:xfrm>
          <a:prstGeom prst="wedgeRoundRectCallout">
            <a:avLst>
              <a:gd name="adj1" fmla="val -38737"/>
              <a:gd name="adj2" fmla="val 9486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：一起烘焙趣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FF99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9" name="圓角矩形圖說文字 68"/>
          <p:cNvSpPr/>
          <p:nvPr/>
        </p:nvSpPr>
        <p:spPr>
          <a:xfrm>
            <a:off x="9279788" y="4434108"/>
            <a:ext cx="1472324" cy="466000"/>
          </a:xfrm>
          <a:prstGeom prst="wedgeRoundRectCallout">
            <a:avLst>
              <a:gd name="adj1" fmla="val -33502"/>
              <a:gd name="adj2" fmla="val 9608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象棋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二：瘋狂桌遊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1" name="矩形 80"/>
          <p:cNvSpPr/>
          <p:nvPr/>
        </p:nvSpPr>
        <p:spPr>
          <a:xfrm>
            <a:off x="870264" y="2590798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2" name="矩形 81"/>
          <p:cNvSpPr/>
          <p:nvPr/>
        </p:nvSpPr>
        <p:spPr>
          <a:xfrm>
            <a:off x="1186033" y="2590798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3" name="矩形 82"/>
          <p:cNvSpPr/>
          <p:nvPr/>
        </p:nvSpPr>
        <p:spPr>
          <a:xfrm>
            <a:off x="559274" y="2590798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4" name="矩形 83"/>
          <p:cNvSpPr/>
          <p:nvPr/>
        </p:nvSpPr>
        <p:spPr>
          <a:xfrm>
            <a:off x="564237" y="4607736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2" name="矩形 91"/>
          <p:cNvSpPr/>
          <p:nvPr/>
        </p:nvSpPr>
        <p:spPr>
          <a:xfrm>
            <a:off x="878218" y="4607735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3" name="矩形 92"/>
          <p:cNvSpPr/>
          <p:nvPr/>
        </p:nvSpPr>
        <p:spPr>
          <a:xfrm>
            <a:off x="559274" y="4927354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4" name="矩形 93"/>
          <p:cNvSpPr/>
          <p:nvPr/>
        </p:nvSpPr>
        <p:spPr>
          <a:xfrm>
            <a:off x="878218" y="4927354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5" name="矩形 94"/>
          <p:cNvSpPr/>
          <p:nvPr/>
        </p:nvSpPr>
        <p:spPr>
          <a:xfrm>
            <a:off x="878217" y="5314950"/>
            <a:ext cx="307815" cy="269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6" name="圓角矩形圖說文字 95"/>
          <p:cNvSpPr/>
          <p:nvPr/>
        </p:nvSpPr>
        <p:spPr>
          <a:xfrm>
            <a:off x="333780" y="3842530"/>
            <a:ext cx="1796253" cy="466000"/>
          </a:xfrm>
          <a:prstGeom prst="wedgeRoundRectCallout">
            <a:avLst>
              <a:gd name="adj1" fmla="val 2791"/>
              <a:gd name="adj2" fmla="val 11880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一：大魔豆創藝烘焙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97" name="圓角矩形圖說文字 96"/>
          <p:cNvSpPr/>
          <p:nvPr/>
        </p:nvSpPr>
        <p:spPr>
          <a:xfrm>
            <a:off x="6475197" y="4067990"/>
            <a:ext cx="1813930" cy="466000"/>
          </a:xfrm>
          <a:prstGeom prst="wedgeRoundRectCallout">
            <a:avLst>
              <a:gd name="adj1" fmla="val -38737"/>
              <a:gd name="adj2" fmla="val 9486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：快樂日語會話班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FF99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8" name="圓角矩形圖說文字 97"/>
          <p:cNvSpPr/>
          <p:nvPr/>
        </p:nvSpPr>
        <p:spPr>
          <a:xfrm>
            <a:off x="9952601" y="2561089"/>
            <a:ext cx="2099476" cy="1700391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08:30~09:55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10:00~11:30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13:00~14:25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14:30~16:00</a:t>
            </a:r>
            <a:endParaRPr lang="en-US" altLang="zh-TW" sz="1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9" name="圓角矩形圖說文字 98"/>
          <p:cNvSpPr/>
          <p:nvPr/>
        </p:nvSpPr>
        <p:spPr>
          <a:xfrm>
            <a:off x="6876871" y="4759783"/>
            <a:ext cx="1799497" cy="466000"/>
          </a:xfrm>
          <a:prstGeom prst="wedgeRoundRectCallout">
            <a:avLst>
              <a:gd name="adj1" fmla="val -62423"/>
              <a:gd name="adj2" fmla="val 2499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一：快樂小提琴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48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群組 11"/>
          <p:cNvGrpSpPr/>
          <p:nvPr/>
        </p:nvGrpSpPr>
        <p:grpSpPr>
          <a:xfrm>
            <a:off x="-2662" y="5516"/>
            <a:ext cx="10667812" cy="6852484"/>
            <a:chOff x="-2662" y="5516"/>
            <a:chExt cx="10667812" cy="6852484"/>
          </a:xfrm>
        </p:grpSpPr>
        <p:grpSp>
          <p:nvGrpSpPr>
            <p:cNvPr id="11" name="群組 10"/>
            <p:cNvGrpSpPr/>
            <p:nvPr/>
          </p:nvGrpSpPr>
          <p:grpSpPr>
            <a:xfrm>
              <a:off x="-2662" y="5516"/>
              <a:ext cx="10667812" cy="6852484"/>
              <a:chOff x="-2662" y="5516"/>
              <a:chExt cx="10667812" cy="6852484"/>
            </a:xfrm>
          </p:grpSpPr>
          <p:pic>
            <p:nvPicPr>
              <p:cNvPr id="6" name="圖片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21" y="5516"/>
                <a:ext cx="10591729" cy="6852484"/>
              </a:xfrm>
              <a:prstGeom prst="rect">
                <a:avLst/>
              </a:prstGeom>
            </p:spPr>
          </p:pic>
          <p:sp>
            <p:nvSpPr>
              <p:cNvPr id="2" name="圓角矩形 1"/>
              <p:cNvSpPr/>
              <p:nvPr/>
            </p:nvSpPr>
            <p:spPr>
              <a:xfrm>
                <a:off x="2291212" y="1000010"/>
                <a:ext cx="2758627" cy="964542"/>
              </a:xfrm>
              <a:prstGeom prst="roundRect">
                <a:avLst>
                  <a:gd name="adj" fmla="val 2651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lang="zh-TW" altLang="en-US" sz="3200" dirty="0" smtClean="0">
                    <a:solidFill>
                      <a:schemeClr val="tx1"/>
                    </a:solidFill>
                    <a:latin typeface="文鼎中特黑" panose="020B0609010101010101" pitchFamily="49" charset="-120"/>
                    <a:ea typeface="文鼎中特黑" panose="020B0609010101010101" pitchFamily="49" charset="-120"/>
                  </a:rPr>
                  <a:t>操場</a:t>
                </a:r>
                <a:endParaRPr lang="zh-TW" altLang="en-US" sz="3200" dirty="0">
                  <a:solidFill>
                    <a:schemeClr val="tx1"/>
                  </a:solidFill>
                  <a:latin typeface="文鼎中特黑" panose="020B0609010101010101" pitchFamily="49" charset="-120"/>
                  <a:ea typeface="文鼎中特黑" panose="020B0609010101010101" pitchFamily="49" charset="-120"/>
                </a:endParaRPr>
              </a:p>
            </p:txBody>
          </p:sp>
          <p:sp>
            <p:nvSpPr>
              <p:cNvPr id="7" name="矩形 6"/>
              <p:cNvSpPr/>
              <p:nvPr/>
            </p:nvSpPr>
            <p:spPr>
              <a:xfrm>
                <a:off x="-2662" y="2464125"/>
                <a:ext cx="4079006" cy="439387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3349951" y="3913974"/>
                <a:ext cx="1025496" cy="294402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4102894" y="2593181"/>
                <a:ext cx="421481" cy="44053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4531875" y="2593181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4531875" y="3033712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5348644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5804323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1" name="矩形 50"/>
              <p:cNvSpPr/>
              <p:nvPr/>
            </p:nvSpPr>
            <p:spPr>
              <a:xfrm>
                <a:off x="5804322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2" name="矩形 51"/>
              <p:cNvSpPr/>
              <p:nvPr/>
            </p:nvSpPr>
            <p:spPr>
              <a:xfrm>
                <a:off x="6260000" y="2590798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3" name="矩形 52"/>
              <p:cNvSpPr/>
              <p:nvPr/>
            </p:nvSpPr>
            <p:spPr>
              <a:xfrm>
                <a:off x="6260000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6260000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5" name="矩形 54"/>
              <p:cNvSpPr/>
              <p:nvPr/>
            </p:nvSpPr>
            <p:spPr>
              <a:xfrm>
                <a:off x="670731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6715677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7316741" y="3031330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7316741" y="2590798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771040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7710409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8140102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8140101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6714384" y="3471862"/>
                <a:ext cx="429693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7316742" y="3471862"/>
                <a:ext cx="393668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6" name="矩形 65"/>
              <p:cNvSpPr/>
              <p:nvPr/>
            </p:nvSpPr>
            <p:spPr>
              <a:xfrm>
                <a:off x="7710408" y="3471862"/>
                <a:ext cx="429692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7" name="矩形 66"/>
              <p:cNvSpPr/>
              <p:nvPr/>
            </p:nvSpPr>
            <p:spPr>
              <a:xfrm>
                <a:off x="8140098" y="3471862"/>
                <a:ext cx="429696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8" name="矩形 67"/>
              <p:cNvSpPr/>
              <p:nvPr/>
            </p:nvSpPr>
            <p:spPr>
              <a:xfrm>
                <a:off x="6728836" y="4326819"/>
                <a:ext cx="415242" cy="28091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0" name="矩形 69"/>
              <p:cNvSpPr/>
              <p:nvPr/>
            </p:nvSpPr>
            <p:spPr>
              <a:xfrm>
                <a:off x="6728836" y="4607736"/>
                <a:ext cx="415242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1" name="矩形 70"/>
              <p:cNvSpPr/>
              <p:nvPr/>
            </p:nvSpPr>
            <p:spPr>
              <a:xfrm>
                <a:off x="6728836" y="4929187"/>
                <a:ext cx="41524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2" name="矩形 71"/>
              <p:cNvSpPr/>
              <p:nvPr/>
            </p:nvSpPr>
            <p:spPr>
              <a:xfrm>
                <a:off x="7312677" y="4929187"/>
                <a:ext cx="390667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8148998" y="4929187"/>
                <a:ext cx="39596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8710614" y="4929187"/>
                <a:ext cx="441856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8710614" y="4607736"/>
                <a:ext cx="441856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6" name="矩形 75"/>
              <p:cNvSpPr/>
              <p:nvPr/>
            </p:nvSpPr>
            <p:spPr>
              <a:xfrm>
                <a:off x="8710614" y="3902903"/>
                <a:ext cx="441856" cy="4239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7" name="矩形 76"/>
              <p:cNvSpPr/>
              <p:nvPr/>
            </p:nvSpPr>
            <p:spPr>
              <a:xfrm>
                <a:off x="4089798" y="3031330"/>
                <a:ext cx="433717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8" name="矩形 77"/>
              <p:cNvSpPr/>
              <p:nvPr/>
            </p:nvSpPr>
            <p:spPr>
              <a:xfrm>
                <a:off x="5804322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sp>
          <p:nvSpPr>
            <p:cNvPr id="79" name="矩形 78"/>
            <p:cNvSpPr/>
            <p:nvPr/>
          </p:nvSpPr>
          <p:spPr>
            <a:xfrm>
              <a:off x="8710614" y="5318520"/>
              <a:ext cx="441856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0" name="矩形 79"/>
            <p:cNvSpPr/>
            <p:nvPr/>
          </p:nvSpPr>
          <p:spPr>
            <a:xfrm>
              <a:off x="6733893" y="5318520"/>
              <a:ext cx="410184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33" name="圓角矩形 32"/>
          <p:cNvSpPr/>
          <p:nvPr/>
        </p:nvSpPr>
        <p:spPr>
          <a:xfrm>
            <a:off x="1002597" y="2807691"/>
            <a:ext cx="1551181" cy="124813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桌球教室</a:t>
            </a:r>
            <a:endParaRPr lang="en-US" altLang="zh-TW" sz="16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一：桌球</a:t>
            </a:r>
            <a:r>
              <a:rPr lang="en-US" altLang="zh-TW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lang="zh-TW" altLang="en-US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二：桌球</a:t>
            </a:r>
            <a:r>
              <a:rPr lang="en-US" altLang="zh-TW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三：桌球</a:t>
            </a:r>
            <a:r>
              <a:rPr lang="en-US" altLang="zh-TW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1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0" name="圓角矩形圖說文字 49"/>
          <p:cNvSpPr/>
          <p:nvPr/>
        </p:nvSpPr>
        <p:spPr>
          <a:xfrm>
            <a:off x="9043789" y="163226"/>
            <a:ext cx="3003346" cy="986183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2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活動中心地下室</a:t>
            </a:r>
            <a:endParaRPr lang="en-US" altLang="zh-TW" sz="22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一：活力足球班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廣場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二：流行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MV</a:t>
            </a:r>
            <a:r>
              <a:rPr lang="zh-TW" altLang="en-US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舞蹈夏令營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律動教室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zh-TW" sz="12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33580" y="580369"/>
            <a:ext cx="1154162" cy="1580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戶外籃球場</a:t>
            </a:r>
            <a:endParaRPr lang="en-US" altLang="zh-TW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一：籃球隊專班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2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籃球隊專班</a:t>
            </a:r>
            <a:r>
              <a:rPr lang="en-US" altLang="zh-TW" sz="12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2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9" name="圓角矩形圖說文字 38"/>
          <p:cNvSpPr/>
          <p:nvPr/>
        </p:nvSpPr>
        <p:spPr>
          <a:xfrm>
            <a:off x="3041585" y="2722580"/>
            <a:ext cx="1799497" cy="466000"/>
          </a:xfrm>
          <a:prstGeom prst="wedgeRoundRectCallout">
            <a:avLst>
              <a:gd name="adj1" fmla="val 14035"/>
              <a:gd name="adj2" fmla="val 133190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一：科技樂高機器人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" name="圓角矩形 3"/>
          <p:cNvSpPr/>
          <p:nvPr/>
        </p:nvSpPr>
        <p:spPr>
          <a:xfrm>
            <a:off x="3302799" y="106261"/>
            <a:ext cx="4986328" cy="46323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114</a:t>
            </a:r>
            <a:r>
              <a:rPr lang="zh-TW" altLang="en-US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夏令營才藝班校園位置圖</a:t>
            </a:r>
            <a:endParaRPr lang="zh-TW" altLang="en-US" sz="2800" dirty="0">
              <a:solidFill>
                <a:srgbClr val="C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3" name="圓角矩形 42"/>
          <p:cNvSpPr/>
          <p:nvPr/>
        </p:nvSpPr>
        <p:spPr>
          <a:xfrm>
            <a:off x="1015502" y="4198394"/>
            <a:ext cx="1551181" cy="84282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誠樸樓地下室</a:t>
            </a:r>
            <a:endParaRPr lang="en-US" altLang="zh-TW" sz="16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一：籃球班</a:t>
            </a:r>
            <a:r>
              <a:rPr lang="en-US" altLang="zh-TW" sz="1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3" name="橢圓 12"/>
          <p:cNvSpPr/>
          <p:nvPr/>
        </p:nvSpPr>
        <p:spPr>
          <a:xfrm>
            <a:off x="1455406" y="86444"/>
            <a:ext cx="1809351" cy="569874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第三期</a:t>
            </a:r>
            <a:endParaRPr lang="zh-TW" altLang="en-US" sz="28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5" name="圓角矩形 84"/>
          <p:cNvSpPr/>
          <p:nvPr/>
        </p:nvSpPr>
        <p:spPr>
          <a:xfrm>
            <a:off x="1002597" y="5368680"/>
            <a:ext cx="1551181" cy="84282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一年級川堂</a:t>
            </a:r>
            <a:endParaRPr lang="en-US" altLang="zh-TW" sz="16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一：排球班</a:t>
            </a:r>
            <a:r>
              <a:rPr lang="en-US" altLang="zh-TW" sz="1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zh-TW" altLang="en-US" sz="1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二：排球班</a:t>
            </a:r>
            <a:r>
              <a:rPr lang="en-US" altLang="zh-TW" sz="1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6" name="圓角矩形圖說文字 85"/>
          <p:cNvSpPr/>
          <p:nvPr/>
        </p:nvSpPr>
        <p:spPr>
          <a:xfrm>
            <a:off x="5496409" y="5634019"/>
            <a:ext cx="1799497" cy="466000"/>
          </a:xfrm>
          <a:prstGeom prst="wedgeRoundRectCallout">
            <a:avLst>
              <a:gd name="adj1" fmla="val 53452"/>
              <a:gd name="adj2" fmla="val -72203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一：創意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3D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列印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7" name="圓角矩形圖說文字 86"/>
          <p:cNvSpPr/>
          <p:nvPr/>
        </p:nvSpPr>
        <p:spPr>
          <a:xfrm>
            <a:off x="3941334" y="1142910"/>
            <a:ext cx="1799497" cy="466000"/>
          </a:xfrm>
          <a:prstGeom prst="wedgeRoundRectCallout">
            <a:avLst>
              <a:gd name="adj1" fmla="val 47278"/>
              <a:gd name="adj2" fmla="val -90541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一：直笛代表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AB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9" name="圓角矩形圖說文字 88"/>
          <p:cNvSpPr/>
          <p:nvPr/>
        </p:nvSpPr>
        <p:spPr>
          <a:xfrm>
            <a:off x="6796040" y="4805256"/>
            <a:ext cx="1617129" cy="466000"/>
          </a:xfrm>
          <a:prstGeom prst="wedgeRoundRectCallout">
            <a:avLst>
              <a:gd name="adj1" fmla="val -59342"/>
              <a:gd name="adj2" fmla="val 13989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</a:t>
            </a: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快樂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小提琴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1" name="圓角矩形圖說文字 90"/>
          <p:cNvSpPr/>
          <p:nvPr/>
        </p:nvSpPr>
        <p:spPr>
          <a:xfrm>
            <a:off x="8600134" y="5835176"/>
            <a:ext cx="1799497" cy="927864"/>
          </a:xfrm>
          <a:prstGeom prst="wedgeRoundRectCallout">
            <a:avLst>
              <a:gd name="adj1" fmla="val -71921"/>
              <a:gd name="adj2" fmla="val -25770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一：暑期泳訓班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暑期泳訓班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三：暑期泳訓班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四：暑期泳訓班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" name="圓角矩形圖說文字 91"/>
          <p:cNvSpPr/>
          <p:nvPr/>
        </p:nvSpPr>
        <p:spPr>
          <a:xfrm>
            <a:off x="9952341" y="2621666"/>
            <a:ext cx="2099476" cy="1700391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08:30~09:55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10:00~11:30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13:00~14:25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14:30~16:00</a:t>
            </a:r>
            <a:endParaRPr lang="en-US" altLang="zh-TW" sz="1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7" name="圓角矩形圖說文字 56"/>
          <p:cNvSpPr/>
          <p:nvPr/>
        </p:nvSpPr>
        <p:spPr>
          <a:xfrm>
            <a:off x="9708071" y="4513166"/>
            <a:ext cx="1899160" cy="466000"/>
          </a:xfrm>
          <a:prstGeom prst="wedgeRoundRectCallout">
            <a:avLst>
              <a:gd name="adj1" fmla="val -60586"/>
              <a:gd name="adj2" fmla="val 11295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一：多元創意手作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9" name="圓角矩形圖說文字 68"/>
          <p:cNvSpPr/>
          <p:nvPr/>
        </p:nvSpPr>
        <p:spPr>
          <a:xfrm>
            <a:off x="9695166" y="5094528"/>
            <a:ext cx="1899160" cy="466000"/>
          </a:xfrm>
          <a:prstGeom prst="wedgeRoundRectCallout">
            <a:avLst>
              <a:gd name="adj1" fmla="val -61088"/>
              <a:gd name="adj2" fmla="val -27541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一：象棋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二：瘋狂桌遊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1" name="矩形 80"/>
          <p:cNvSpPr/>
          <p:nvPr/>
        </p:nvSpPr>
        <p:spPr>
          <a:xfrm>
            <a:off x="5348643" y="3031707"/>
            <a:ext cx="447319" cy="440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2" name="圓角矩形圖說文字 81"/>
          <p:cNvSpPr/>
          <p:nvPr/>
        </p:nvSpPr>
        <p:spPr>
          <a:xfrm>
            <a:off x="6761613" y="4248261"/>
            <a:ext cx="1681067" cy="466000"/>
          </a:xfrm>
          <a:prstGeom prst="wedgeRoundRectCallout">
            <a:avLst>
              <a:gd name="adj1" fmla="val -56907"/>
              <a:gd name="adj2" fmla="val 46998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一：快樂烏克麗麗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3" name="圓角矩形圖說文字 82"/>
          <p:cNvSpPr/>
          <p:nvPr/>
        </p:nvSpPr>
        <p:spPr>
          <a:xfrm>
            <a:off x="3060115" y="4000455"/>
            <a:ext cx="1799497" cy="466000"/>
          </a:xfrm>
          <a:prstGeom prst="wedgeRoundRectCallout">
            <a:avLst>
              <a:gd name="adj1" fmla="val 46803"/>
              <a:gd name="adj2" fmla="val 85509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一：一起烘焙趣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4" name="圓角矩形圖說文字 83"/>
          <p:cNvSpPr/>
          <p:nvPr/>
        </p:nvSpPr>
        <p:spPr>
          <a:xfrm>
            <a:off x="7513420" y="2104522"/>
            <a:ext cx="2502251" cy="466000"/>
          </a:xfrm>
          <a:prstGeom prst="wedgeRoundRectCallout">
            <a:avLst>
              <a:gd name="adj1" fmla="val -17282"/>
              <a:gd name="adj2" fmla="val -110714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</a:t>
            </a:r>
            <a:r>
              <a:rPr lang="en-US" altLang="zh-TW" sz="1050" b="1" dirty="0" err="1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Roblox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電競工程師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最強戰場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93" name="圓角矩形圖說文字 92"/>
          <p:cNvSpPr/>
          <p:nvPr/>
        </p:nvSpPr>
        <p:spPr>
          <a:xfrm>
            <a:off x="5895433" y="3494878"/>
            <a:ext cx="2031913" cy="466000"/>
          </a:xfrm>
          <a:prstGeom prst="wedgeRoundRectCallout">
            <a:avLst>
              <a:gd name="adj1" fmla="val -18655"/>
              <a:gd name="adj2" fmla="val 138691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一：喬喬老師烘焙點心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4" name="圓角矩形圖說文字 93"/>
          <p:cNvSpPr/>
          <p:nvPr/>
        </p:nvSpPr>
        <p:spPr>
          <a:xfrm>
            <a:off x="6351020" y="1085154"/>
            <a:ext cx="2502251" cy="466000"/>
          </a:xfrm>
          <a:prstGeom prst="wedgeRoundRectCallout">
            <a:avLst>
              <a:gd name="adj1" fmla="val 41460"/>
              <a:gd name="adj2" fmla="val -83206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Scratch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小小遊戲設計師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9909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矩形 80"/>
          <p:cNvSpPr/>
          <p:nvPr/>
        </p:nvSpPr>
        <p:spPr>
          <a:xfrm>
            <a:off x="870264" y="2590798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2" name="矩形 81"/>
          <p:cNvSpPr/>
          <p:nvPr/>
        </p:nvSpPr>
        <p:spPr>
          <a:xfrm>
            <a:off x="1186033" y="2590798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3" name="矩形 82"/>
          <p:cNvSpPr/>
          <p:nvPr/>
        </p:nvSpPr>
        <p:spPr>
          <a:xfrm>
            <a:off x="559274" y="2590798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4" name="矩形 83"/>
          <p:cNvSpPr/>
          <p:nvPr/>
        </p:nvSpPr>
        <p:spPr>
          <a:xfrm>
            <a:off x="564237" y="4607736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2" name="矩形 91"/>
          <p:cNvSpPr/>
          <p:nvPr/>
        </p:nvSpPr>
        <p:spPr>
          <a:xfrm>
            <a:off x="878218" y="4607735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3" name="矩形 92"/>
          <p:cNvSpPr/>
          <p:nvPr/>
        </p:nvSpPr>
        <p:spPr>
          <a:xfrm>
            <a:off x="559274" y="4927354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4" name="矩形 93"/>
          <p:cNvSpPr/>
          <p:nvPr/>
        </p:nvSpPr>
        <p:spPr>
          <a:xfrm>
            <a:off x="878218" y="4927354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5" name="矩形 94"/>
          <p:cNvSpPr/>
          <p:nvPr/>
        </p:nvSpPr>
        <p:spPr>
          <a:xfrm>
            <a:off x="878217" y="5314950"/>
            <a:ext cx="307815" cy="269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76083" y="5516"/>
            <a:ext cx="10591729" cy="6852484"/>
            <a:chOff x="73421" y="5516"/>
            <a:chExt cx="10591729" cy="6852484"/>
          </a:xfrm>
        </p:grpSpPr>
        <p:grpSp>
          <p:nvGrpSpPr>
            <p:cNvPr id="11" name="群組 10"/>
            <p:cNvGrpSpPr/>
            <p:nvPr/>
          </p:nvGrpSpPr>
          <p:grpSpPr>
            <a:xfrm>
              <a:off x="73421" y="5516"/>
              <a:ext cx="10591729" cy="6852484"/>
              <a:chOff x="73421" y="5516"/>
              <a:chExt cx="10591729" cy="6852484"/>
            </a:xfrm>
          </p:grpSpPr>
          <p:pic>
            <p:nvPicPr>
              <p:cNvPr id="6" name="圖片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21" y="5516"/>
                <a:ext cx="10591729" cy="6852484"/>
              </a:xfrm>
              <a:prstGeom prst="rect">
                <a:avLst/>
              </a:prstGeom>
            </p:spPr>
          </p:pic>
          <p:sp>
            <p:nvSpPr>
              <p:cNvPr id="2" name="圓角矩形 1"/>
              <p:cNvSpPr/>
              <p:nvPr/>
            </p:nvSpPr>
            <p:spPr>
              <a:xfrm>
                <a:off x="2291212" y="1000010"/>
                <a:ext cx="2758627" cy="964542"/>
              </a:xfrm>
              <a:prstGeom prst="roundRect">
                <a:avLst>
                  <a:gd name="adj" fmla="val 2651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lang="zh-TW" altLang="en-US" sz="3200" dirty="0" smtClean="0">
                    <a:solidFill>
                      <a:schemeClr val="tx1"/>
                    </a:solidFill>
                    <a:latin typeface="文鼎中特黑" panose="020B0609010101010101" pitchFamily="49" charset="-120"/>
                    <a:ea typeface="文鼎中特黑" panose="020B0609010101010101" pitchFamily="49" charset="-120"/>
                  </a:rPr>
                  <a:t>操場</a:t>
                </a:r>
                <a:endParaRPr lang="zh-TW" altLang="en-US" sz="3200" dirty="0">
                  <a:solidFill>
                    <a:schemeClr val="tx1"/>
                  </a:solidFill>
                  <a:latin typeface="文鼎中特黑" panose="020B0609010101010101" pitchFamily="49" charset="-120"/>
                  <a:ea typeface="文鼎中特黑" panose="020B0609010101010101" pitchFamily="49" charset="-120"/>
                </a:endParaRPr>
              </a:p>
            </p:txBody>
          </p:sp>
          <p:sp>
            <p:nvSpPr>
              <p:cNvPr id="7" name="矩形 6"/>
              <p:cNvSpPr/>
              <p:nvPr/>
            </p:nvSpPr>
            <p:spPr>
              <a:xfrm>
                <a:off x="556611" y="2464125"/>
                <a:ext cx="3519733" cy="439387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3349951" y="3913974"/>
                <a:ext cx="1025496" cy="294402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4102894" y="2593181"/>
                <a:ext cx="421481" cy="44053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4531875" y="2593181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4531875" y="3033712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5348644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5804323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1" name="矩形 50"/>
              <p:cNvSpPr/>
              <p:nvPr/>
            </p:nvSpPr>
            <p:spPr>
              <a:xfrm>
                <a:off x="5804322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2" name="矩形 51"/>
              <p:cNvSpPr/>
              <p:nvPr/>
            </p:nvSpPr>
            <p:spPr>
              <a:xfrm>
                <a:off x="6260000" y="2590798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3" name="矩形 52"/>
              <p:cNvSpPr/>
              <p:nvPr/>
            </p:nvSpPr>
            <p:spPr>
              <a:xfrm>
                <a:off x="6260000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6260000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5" name="矩形 54"/>
              <p:cNvSpPr/>
              <p:nvPr/>
            </p:nvSpPr>
            <p:spPr>
              <a:xfrm>
                <a:off x="670731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6715677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7316741" y="3031330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7316741" y="2590798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771040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7710409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8140102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8140101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6714384" y="3471862"/>
                <a:ext cx="429693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7316742" y="3471862"/>
                <a:ext cx="393668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6" name="矩形 65"/>
              <p:cNvSpPr/>
              <p:nvPr/>
            </p:nvSpPr>
            <p:spPr>
              <a:xfrm>
                <a:off x="7710408" y="3471862"/>
                <a:ext cx="429692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7" name="矩形 66"/>
              <p:cNvSpPr/>
              <p:nvPr/>
            </p:nvSpPr>
            <p:spPr>
              <a:xfrm>
                <a:off x="8140098" y="3471862"/>
                <a:ext cx="429696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8" name="矩形 67"/>
              <p:cNvSpPr/>
              <p:nvPr/>
            </p:nvSpPr>
            <p:spPr>
              <a:xfrm>
                <a:off x="6728836" y="4326819"/>
                <a:ext cx="415242" cy="28091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0" name="矩形 69"/>
              <p:cNvSpPr/>
              <p:nvPr/>
            </p:nvSpPr>
            <p:spPr>
              <a:xfrm>
                <a:off x="6728836" y="4607736"/>
                <a:ext cx="415242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1" name="矩形 70"/>
              <p:cNvSpPr/>
              <p:nvPr/>
            </p:nvSpPr>
            <p:spPr>
              <a:xfrm>
                <a:off x="6728836" y="4929187"/>
                <a:ext cx="41524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2" name="矩形 71"/>
              <p:cNvSpPr/>
              <p:nvPr/>
            </p:nvSpPr>
            <p:spPr>
              <a:xfrm>
                <a:off x="7312677" y="4929187"/>
                <a:ext cx="390667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8148998" y="4929187"/>
                <a:ext cx="39596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8710614" y="4929187"/>
                <a:ext cx="441856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8710614" y="4607736"/>
                <a:ext cx="441856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6" name="矩形 75"/>
              <p:cNvSpPr/>
              <p:nvPr/>
            </p:nvSpPr>
            <p:spPr>
              <a:xfrm>
                <a:off x="8710614" y="3902903"/>
                <a:ext cx="441856" cy="4239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8" name="矩形 77"/>
              <p:cNvSpPr/>
              <p:nvPr/>
            </p:nvSpPr>
            <p:spPr>
              <a:xfrm>
                <a:off x="5804322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sp>
          <p:nvSpPr>
            <p:cNvPr id="79" name="矩形 78"/>
            <p:cNvSpPr/>
            <p:nvPr/>
          </p:nvSpPr>
          <p:spPr>
            <a:xfrm>
              <a:off x="8710614" y="5318520"/>
              <a:ext cx="441856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0" name="矩形 79"/>
            <p:cNvSpPr/>
            <p:nvPr/>
          </p:nvSpPr>
          <p:spPr>
            <a:xfrm>
              <a:off x="6733893" y="5318520"/>
              <a:ext cx="410184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33" name="圓角矩形 32"/>
          <p:cNvSpPr/>
          <p:nvPr/>
        </p:nvSpPr>
        <p:spPr>
          <a:xfrm>
            <a:off x="1864961" y="2807691"/>
            <a:ext cx="1551181" cy="124813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桌球教室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一：桌球</a:t>
            </a:r>
            <a:r>
              <a:rPr lang="en-US" altLang="zh-TW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</a:t>
            </a:r>
            <a:r>
              <a:rPr lang="zh-TW" altLang="en-US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11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：桌球</a:t>
            </a:r>
            <a:r>
              <a:rPr lang="en-US" altLang="zh-TW" sz="11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1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100" b="1" dirty="0" smtClean="0"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三：桌球</a:t>
            </a:r>
            <a:r>
              <a:rPr lang="en-US" altLang="zh-TW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</a:t>
            </a:r>
            <a:r>
              <a:rPr lang="zh-TW" altLang="en-US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0" name="圓角矩形圖說文字 49"/>
          <p:cNvSpPr/>
          <p:nvPr/>
        </p:nvSpPr>
        <p:spPr>
          <a:xfrm>
            <a:off x="9043789" y="163226"/>
            <a:ext cx="3003346" cy="1178464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活動中心地下室</a:t>
            </a:r>
            <a:endParaRPr lang="en-US" altLang="zh-TW" sz="2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一：活力足球班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廣場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二：流行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MV</a:t>
            </a:r>
            <a:r>
              <a:rPr lang="zh-TW" altLang="en-US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舞蹈夏令營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律動教室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733580" y="580369"/>
            <a:ext cx="1154162" cy="15808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戶外籃球場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一：籃球隊專班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2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籃球隊專班</a:t>
            </a:r>
            <a:r>
              <a:rPr lang="en-US" altLang="zh-TW" sz="12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2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" name="圓角矩形 3"/>
          <p:cNvSpPr/>
          <p:nvPr/>
        </p:nvSpPr>
        <p:spPr>
          <a:xfrm>
            <a:off x="3302799" y="106261"/>
            <a:ext cx="4986328" cy="46323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114</a:t>
            </a:r>
            <a:r>
              <a:rPr lang="zh-TW" altLang="en-US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夏令營才藝班校園位置圖</a:t>
            </a:r>
            <a:endParaRPr lang="zh-TW" altLang="en-US" sz="2800" dirty="0">
              <a:solidFill>
                <a:srgbClr val="C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3" name="圓角矩形 42"/>
          <p:cNvSpPr/>
          <p:nvPr/>
        </p:nvSpPr>
        <p:spPr>
          <a:xfrm>
            <a:off x="1877866" y="4275308"/>
            <a:ext cx="1551181" cy="8428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誠樸樓地下室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一：籃球班</a:t>
            </a:r>
            <a:r>
              <a:rPr lang="en-US" altLang="zh-TW" sz="1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3" name="橢圓 12"/>
          <p:cNvSpPr/>
          <p:nvPr/>
        </p:nvSpPr>
        <p:spPr>
          <a:xfrm>
            <a:off x="1455406" y="86444"/>
            <a:ext cx="1809351" cy="569874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ysClr val="windowText" lastClr="0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第四期</a:t>
            </a:r>
            <a:endParaRPr lang="zh-TW" altLang="en-US" sz="2800" dirty="0">
              <a:solidFill>
                <a:sysClr val="windowText" lastClr="0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5" name="圓角矩形 84"/>
          <p:cNvSpPr/>
          <p:nvPr/>
        </p:nvSpPr>
        <p:spPr>
          <a:xfrm>
            <a:off x="1864961" y="5368680"/>
            <a:ext cx="1551181" cy="8428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一年級川堂</a:t>
            </a:r>
            <a:endParaRPr lang="en-US" altLang="zh-TW" sz="16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一：排球班</a:t>
            </a:r>
            <a:r>
              <a:rPr lang="en-US" altLang="zh-TW" sz="10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00" b="1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7" name="圓角矩形圖說文字 86"/>
          <p:cNvSpPr/>
          <p:nvPr/>
        </p:nvSpPr>
        <p:spPr>
          <a:xfrm>
            <a:off x="3941334" y="1142910"/>
            <a:ext cx="1799497" cy="466000"/>
          </a:xfrm>
          <a:prstGeom prst="wedgeRoundRectCallout">
            <a:avLst>
              <a:gd name="adj1" fmla="val 47278"/>
              <a:gd name="adj2" fmla="val -9054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一：直笛代表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AB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90" name="圓角矩形圖說文字 89"/>
          <p:cNvSpPr/>
          <p:nvPr/>
        </p:nvSpPr>
        <p:spPr>
          <a:xfrm>
            <a:off x="7953227" y="2010217"/>
            <a:ext cx="2592235" cy="466000"/>
          </a:xfrm>
          <a:prstGeom prst="wedgeRoundRectCallout">
            <a:avLst>
              <a:gd name="adj1" fmla="val -38204"/>
              <a:gd name="adj2" fmla="val -9237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一：麥塊</a:t>
            </a:r>
            <a:r>
              <a:rPr lang="en-US" altLang="zh-TW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AIGC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人工智慧生成探索營</a:t>
            </a:r>
            <a:r>
              <a:rPr lang="en-US" altLang="zh-TW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FF99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1" name="圓角矩形圖說文字 90"/>
          <p:cNvSpPr/>
          <p:nvPr/>
        </p:nvSpPr>
        <p:spPr>
          <a:xfrm>
            <a:off x="8600134" y="5835176"/>
            <a:ext cx="1799497" cy="927864"/>
          </a:xfrm>
          <a:prstGeom prst="wedgeRoundRectCallout">
            <a:avLst>
              <a:gd name="adj1" fmla="val -71921"/>
              <a:gd name="adj2" fmla="val -2577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7" name="圓角矩形圖說文字 56"/>
          <p:cNvSpPr/>
          <p:nvPr/>
        </p:nvSpPr>
        <p:spPr>
          <a:xfrm>
            <a:off x="4764025" y="3872337"/>
            <a:ext cx="1617129" cy="466000"/>
          </a:xfrm>
          <a:prstGeom prst="wedgeRoundRectCallout">
            <a:avLst>
              <a:gd name="adj1" fmla="val -38737"/>
              <a:gd name="adj2" fmla="val 9486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：一起烘焙趣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9" name="圓角矩形圖說文字 68"/>
          <p:cNvSpPr/>
          <p:nvPr/>
        </p:nvSpPr>
        <p:spPr>
          <a:xfrm>
            <a:off x="9683638" y="4916182"/>
            <a:ext cx="1472324" cy="466000"/>
          </a:xfrm>
          <a:prstGeom prst="wedgeRoundRectCallout">
            <a:avLst>
              <a:gd name="adj1" fmla="val -61363"/>
              <a:gd name="adj2" fmla="val -477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</a:t>
            </a: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象棋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二：瘋狂桌遊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98" name="圓角矩形圖說文字 97"/>
          <p:cNvSpPr/>
          <p:nvPr/>
        </p:nvSpPr>
        <p:spPr>
          <a:xfrm>
            <a:off x="9952601" y="2561089"/>
            <a:ext cx="2099476" cy="1700391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08:30~09:55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10:00~11:30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13:00~14:25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14:30~16:00</a:t>
            </a:r>
            <a:endParaRPr lang="en-US" altLang="zh-TW" sz="1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9" name="圓角矩形圖說文字 98"/>
          <p:cNvSpPr/>
          <p:nvPr/>
        </p:nvSpPr>
        <p:spPr>
          <a:xfrm>
            <a:off x="8298430" y="3795000"/>
            <a:ext cx="1523469" cy="466000"/>
          </a:xfrm>
          <a:prstGeom prst="wedgeRoundRectCallout">
            <a:avLst>
              <a:gd name="adj1" fmla="val 17360"/>
              <a:gd name="adj2" fmla="val 13502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一：硬筆書法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二：硬筆書法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77" name="圓角矩形圖說文字 76"/>
          <p:cNvSpPr/>
          <p:nvPr/>
        </p:nvSpPr>
        <p:spPr>
          <a:xfrm>
            <a:off x="3941334" y="1150450"/>
            <a:ext cx="1799497" cy="466000"/>
          </a:xfrm>
          <a:prstGeom prst="wedgeRoundRectCallout">
            <a:avLst>
              <a:gd name="adj1" fmla="val 47278"/>
              <a:gd name="adj2" fmla="val -9054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一：直笛代表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AB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00" name="圓角矩形圖說文字 99"/>
          <p:cNvSpPr/>
          <p:nvPr/>
        </p:nvSpPr>
        <p:spPr>
          <a:xfrm>
            <a:off x="7953227" y="2017757"/>
            <a:ext cx="2592235" cy="466000"/>
          </a:xfrm>
          <a:prstGeom prst="wedgeRoundRectCallout">
            <a:avLst>
              <a:gd name="adj1" fmla="val -38204"/>
              <a:gd name="adj2" fmla="val -9237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</a:t>
            </a:r>
            <a:r>
              <a:rPr lang="en-US" altLang="zh-TW" sz="1050" b="1" dirty="0" err="1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Roblox</a:t>
            </a: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電競工程師</a:t>
            </a:r>
            <a:r>
              <a:rPr lang="en-US" altLang="zh-TW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最強戰場</a:t>
            </a:r>
            <a:r>
              <a:rPr lang="en-US" altLang="zh-TW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01" name="圓角矩形圖說文字 100"/>
          <p:cNvSpPr/>
          <p:nvPr/>
        </p:nvSpPr>
        <p:spPr>
          <a:xfrm>
            <a:off x="6701592" y="4398660"/>
            <a:ext cx="2008828" cy="466000"/>
          </a:xfrm>
          <a:prstGeom prst="wedgeRoundRectCallout">
            <a:avLst>
              <a:gd name="adj1" fmla="val -58306"/>
              <a:gd name="adj2" fmla="val -2433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一：喬喬老師烘焙點心</a:t>
            </a:r>
            <a:r>
              <a:rPr lang="en-US" altLang="zh-TW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02" name="圓角矩形圖說文字 101"/>
          <p:cNvSpPr/>
          <p:nvPr/>
        </p:nvSpPr>
        <p:spPr>
          <a:xfrm>
            <a:off x="7090596" y="1023441"/>
            <a:ext cx="1725261" cy="466000"/>
          </a:xfrm>
          <a:prstGeom prst="wedgeRoundRectCallout">
            <a:avLst>
              <a:gd name="adj1" fmla="val 35804"/>
              <a:gd name="adj2" fmla="val -6853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：麥塊程式教育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ln w="3175">
                  <a:noFill/>
                </a:ln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5349684" y="3035986"/>
            <a:ext cx="447319" cy="440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742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矩形 80"/>
          <p:cNvSpPr/>
          <p:nvPr/>
        </p:nvSpPr>
        <p:spPr>
          <a:xfrm>
            <a:off x="870264" y="2590798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2" name="矩形 81"/>
          <p:cNvSpPr/>
          <p:nvPr/>
        </p:nvSpPr>
        <p:spPr>
          <a:xfrm>
            <a:off x="1186033" y="2590798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3" name="矩形 82"/>
          <p:cNvSpPr/>
          <p:nvPr/>
        </p:nvSpPr>
        <p:spPr>
          <a:xfrm>
            <a:off x="559274" y="2590798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4" name="矩形 83"/>
          <p:cNvSpPr/>
          <p:nvPr/>
        </p:nvSpPr>
        <p:spPr>
          <a:xfrm>
            <a:off x="564237" y="4607736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2" name="矩形 91"/>
          <p:cNvSpPr/>
          <p:nvPr/>
        </p:nvSpPr>
        <p:spPr>
          <a:xfrm>
            <a:off x="878218" y="4607735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3" name="矩形 92"/>
          <p:cNvSpPr/>
          <p:nvPr/>
        </p:nvSpPr>
        <p:spPr>
          <a:xfrm>
            <a:off x="559274" y="4927354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4" name="矩形 93"/>
          <p:cNvSpPr/>
          <p:nvPr/>
        </p:nvSpPr>
        <p:spPr>
          <a:xfrm>
            <a:off x="878218" y="4927354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5" name="矩形 94"/>
          <p:cNvSpPr/>
          <p:nvPr/>
        </p:nvSpPr>
        <p:spPr>
          <a:xfrm>
            <a:off x="878217" y="5314950"/>
            <a:ext cx="307815" cy="269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76083" y="5516"/>
            <a:ext cx="10591729" cy="6852484"/>
            <a:chOff x="73421" y="5516"/>
            <a:chExt cx="10591729" cy="6852484"/>
          </a:xfrm>
        </p:grpSpPr>
        <p:grpSp>
          <p:nvGrpSpPr>
            <p:cNvPr id="11" name="群組 10"/>
            <p:cNvGrpSpPr/>
            <p:nvPr/>
          </p:nvGrpSpPr>
          <p:grpSpPr>
            <a:xfrm>
              <a:off x="73421" y="5516"/>
              <a:ext cx="10591729" cy="6852484"/>
              <a:chOff x="73421" y="5516"/>
              <a:chExt cx="10591729" cy="6852484"/>
            </a:xfrm>
          </p:grpSpPr>
          <p:pic>
            <p:nvPicPr>
              <p:cNvPr id="6" name="圖片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21" y="5516"/>
                <a:ext cx="10591729" cy="6852484"/>
              </a:xfrm>
              <a:prstGeom prst="rect">
                <a:avLst/>
              </a:prstGeom>
            </p:spPr>
          </p:pic>
          <p:sp>
            <p:nvSpPr>
              <p:cNvPr id="2" name="圓角矩形 1"/>
              <p:cNvSpPr/>
              <p:nvPr/>
            </p:nvSpPr>
            <p:spPr>
              <a:xfrm>
                <a:off x="2291212" y="1000010"/>
                <a:ext cx="2758627" cy="964542"/>
              </a:xfrm>
              <a:prstGeom prst="roundRect">
                <a:avLst>
                  <a:gd name="adj" fmla="val 2651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lang="zh-TW" altLang="en-US" sz="3200" dirty="0" smtClean="0">
                    <a:solidFill>
                      <a:schemeClr val="tx1"/>
                    </a:solidFill>
                    <a:latin typeface="文鼎中特黑" panose="020B0609010101010101" pitchFamily="49" charset="-120"/>
                    <a:ea typeface="文鼎中特黑" panose="020B0609010101010101" pitchFamily="49" charset="-120"/>
                  </a:rPr>
                  <a:t>操場</a:t>
                </a:r>
                <a:endParaRPr lang="zh-TW" altLang="en-US" sz="3200" dirty="0">
                  <a:solidFill>
                    <a:schemeClr val="tx1"/>
                  </a:solidFill>
                  <a:latin typeface="文鼎中特黑" panose="020B0609010101010101" pitchFamily="49" charset="-120"/>
                  <a:ea typeface="文鼎中特黑" panose="020B0609010101010101" pitchFamily="49" charset="-120"/>
                </a:endParaRPr>
              </a:p>
            </p:txBody>
          </p:sp>
          <p:sp>
            <p:nvSpPr>
              <p:cNvPr id="7" name="矩形 6"/>
              <p:cNvSpPr/>
              <p:nvPr/>
            </p:nvSpPr>
            <p:spPr>
              <a:xfrm>
                <a:off x="412721" y="2464125"/>
                <a:ext cx="3663623" cy="439387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3349951" y="3913974"/>
                <a:ext cx="1025496" cy="294402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4102894" y="2593181"/>
                <a:ext cx="421481" cy="44053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4531875" y="2593181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4531875" y="3033712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5348644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5804323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1" name="矩形 50"/>
              <p:cNvSpPr/>
              <p:nvPr/>
            </p:nvSpPr>
            <p:spPr>
              <a:xfrm>
                <a:off x="5804322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2" name="矩形 51"/>
              <p:cNvSpPr/>
              <p:nvPr/>
            </p:nvSpPr>
            <p:spPr>
              <a:xfrm>
                <a:off x="6260000" y="2590798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3" name="矩形 52"/>
              <p:cNvSpPr/>
              <p:nvPr/>
            </p:nvSpPr>
            <p:spPr>
              <a:xfrm>
                <a:off x="6260000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6260000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5" name="矩形 54"/>
              <p:cNvSpPr/>
              <p:nvPr/>
            </p:nvSpPr>
            <p:spPr>
              <a:xfrm>
                <a:off x="670731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6715677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7316741" y="3031330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7316741" y="2590798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771040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7710409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8140102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8140101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6714384" y="3471862"/>
                <a:ext cx="429693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7316742" y="3471862"/>
                <a:ext cx="393668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6" name="矩形 65"/>
              <p:cNvSpPr/>
              <p:nvPr/>
            </p:nvSpPr>
            <p:spPr>
              <a:xfrm>
                <a:off x="7710408" y="3471862"/>
                <a:ext cx="429692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7" name="矩形 66"/>
              <p:cNvSpPr/>
              <p:nvPr/>
            </p:nvSpPr>
            <p:spPr>
              <a:xfrm>
                <a:off x="8140098" y="3471862"/>
                <a:ext cx="429696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8" name="矩形 67"/>
              <p:cNvSpPr/>
              <p:nvPr/>
            </p:nvSpPr>
            <p:spPr>
              <a:xfrm>
                <a:off x="6728836" y="4326819"/>
                <a:ext cx="415242" cy="28091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0" name="矩形 69"/>
              <p:cNvSpPr/>
              <p:nvPr/>
            </p:nvSpPr>
            <p:spPr>
              <a:xfrm>
                <a:off x="6728836" y="4607736"/>
                <a:ext cx="415242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1" name="矩形 70"/>
              <p:cNvSpPr/>
              <p:nvPr/>
            </p:nvSpPr>
            <p:spPr>
              <a:xfrm>
                <a:off x="6728836" y="4929187"/>
                <a:ext cx="41524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2" name="矩形 71"/>
              <p:cNvSpPr/>
              <p:nvPr/>
            </p:nvSpPr>
            <p:spPr>
              <a:xfrm>
                <a:off x="7312677" y="4929187"/>
                <a:ext cx="390667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8148998" y="4929187"/>
                <a:ext cx="39596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8710614" y="4929187"/>
                <a:ext cx="441856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8710614" y="4607736"/>
                <a:ext cx="441856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6" name="矩形 75"/>
              <p:cNvSpPr/>
              <p:nvPr/>
            </p:nvSpPr>
            <p:spPr>
              <a:xfrm>
                <a:off x="8710614" y="3902903"/>
                <a:ext cx="441856" cy="4239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sp>
          <p:nvSpPr>
            <p:cNvPr id="79" name="矩形 78"/>
            <p:cNvSpPr/>
            <p:nvPr/>
          </p:nvSpPr>
          <p:spPr>
            <a:xfrm>
              <a:off x="8710614" y="5318520"/>
              <a:ext cx="441856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0" name="矩形 79"/>
            <p:cNvSpPr/>
            <p:nvPr/>
          </p:nvSpPr>
          <p:spPr>
            <a:xfrm>
              <a:off x="6733893" y="5318520"/>
              <a:ext cx="410184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33" name="圓角矩形 32"/>
          <p:cNvSpPr/>
          <p:nvPr/>
        </p:nvSpPr>
        <p:spPr>
          <a:xfrm>
            <a:off x="1675710" y="2807691"/>
            <a:ext cx="1551181" cy="124813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桌球教室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一：桌球</a:t>
            </a:r>
            <a:r>
              <a:rPr lang="en-US" altLang="zh-TW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</a:t>
            </a:r>
            <a:r>
              <a:rPr lang="zh-TW" altLang="en-US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11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：桌球</a:t>
            </a:r>
            <a:r>
              <a:rPr lang="en-US" altLang="zh-TW" sz="11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1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0" name="圓角矩形圖說文字 49"/>
          <p:cNvSpPr/>
          <p:nvPr/>
        </p:nvSpPr>
        <p:spPr>
          <a:xfrm>
            <a:off x="9043789" y="163226"/>
            <a:ext cx="3003346" cy="1178464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活動中心地下室</a:t>
            </a:r>
            <a:endParaRPr lang="en-US" altLang="zh-TW" sz="2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一：活力足球班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廣場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二：流行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MV</a:t>
            </a:r>
            <a:r>
              <a:rPr lang="zh-TW" altLang="en-US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舞蹈夏令營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律動教室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733580" y="580369"/>
            <a:ext cx="1154162" cy="15808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戶外籃球場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一：籃球隊專班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2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籃球隊專班</a:t>
            </a:r>
            <a:r>
              <a:rPr lang="en-US" altLang="zh-TW" sz="12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2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" name="圓角矩形 3"/>
          <p:cNvSpPr/>
          <p:nvPr/>
        </p:nvSpPr>
        <p:spPr>
          <a:xfrm>
            <a:off x="3302799" y="106261"/>
            <a:ext cx="4986328" cy="46323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114</a:t>
            </a:r>
            <a:r>
              <a:rPr lang="zh-TW" altLang="en-US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夏令營才藝班校園位置圖</a:t>
            </a:r>
            <a:endParaRPr lang="zh-TW" altLang="en-US" sz="2800" dirty="0">
              <a:solidFill>
                <a:srgbClr val="C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3" name="圓角矩形 42"/>
          <p:cNvSpPr/>
          <p:nvPr/>
        </p:nvSpPr>
        <p:spPr>
          <a:xfrm>
            <a:off x="1688615" y="4198394"/>
            <a:ext cx="1551181" cy="8428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誠樸樓地下室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一：籃球班</a:t>
            </a:r>
            <a:r>
              <a:rPr lang="en-US" altLang="zh-TW" sz="10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3" name="橢圓 12"/>
          <p:cNvSpPr/>
          <p:nvPr/>
        </p:nvSpPr>
        <p:spPr>
          <a:xfrm>
            <a:off x="1455406" y="86444"/>
            <a:ext cx="1809351" cy="56987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ysClr val="windowText" lastClr="0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第五期</a:t>
            </a:r>
            <a:endParaRPr lang="zh-TW" altLang="en-US" sz="2800" dirty="0">
              <a:solidFill>
                <a:sysClr val="windowText" lastClr="0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5" name="圓角矩形 84"/>
          <p:cNvSpPr/>
          <p:nvPr/>
        </p:nvSpPr>
        <p:spPr>
          <a:xfrm>
            <a:off x="1675710" y="5368680"/>
            <a:ext cx="1551181" cy="8428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一年級川堂</a:t>
            </a:r>
            <a:endParaRPr lang="en-US" altLang="zh-TW" sz="16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10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一：排球班</a:t>
            </a:r>
            <a:r>
              <a:rPr lang="en-US" altLang="zh-TW" sz="10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00" b="1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7" name="圓角矩形圖說文字 86"/>
          <p:cNvSpPr/>
          <p:nvPr/>
        </p:nvSpPr>
        <p:spPr>
          <a:xfrm>
            <a:off x="3941334" y="1142910"/>
            <a:ext cx="1799497" cy="466000"/>
          </a:xfrm>
          <a:prstGeom prst="wedgeRoundRectCallout">
            <a:avLst>
              <a:gd name="adj1" fmla="val 47278"/>
              <a:gd name="adj2" fmla="val -9054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一：直笛代表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AB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91" name="圓角矩形圖說文字 90"/>
          <p:cNvSpPr/>
          <p:nvPr/>
        </p:nvSpPr>
        <p:spPr>
          <a:xfrm>
            <a:off x="8600134" y="5835176"/>
            <a:ext cx="1799497" cy="927864"/>
          </a:xfrm>
          <a:prstGeom prst="wedgeRoundRectCallout">
            <a:avLst>
              <a:gd name="adj1" fmla="val -71921"/>
              <a:gd name="adj2" fmla="val -2577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7" name="圓角矩形圖說文字 56"/>
          <p:cNvSpPr/>
          <p:nvPr/>
        </p:nvSpPr>
        <p:spPr>
          <a:xfrm>
            <a:off x="4096414" y="3896322"/>
            <a:ext cx="1617129" cy="466000"/>
          </a:xfrm>
          <a:prstGeom prst="wedgeRoundRectCallout">
            <a:avLst>
              <a:gd name="adj1" fmla="val -4916"/>
              <a:gd name="adj2" fmla="val 10953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：一起烘焙趣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9" name="圓角矩形圖說文字 68"/>
          <p:cNvSpPr/>
          <p:nvPr/>
        </p:nvSpPr>
        <p:spPr>
          <a:xfrm>
            <a:off x="9683638" y="4916182"/>
            <a:ext cx="1472324" cy="466000"/>
          </a:xfrm>
          <a:prstGeom prst="wedgeRoundRectCallout">
            <a:avLst>
              <a:gd name="adj1" fmla="val -61363"/>
              <a:gd name="adj2" fmla="val -477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</a:t>
            </a: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象棋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二：瘋狂桌遊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98" name="圓角矩形圖說文字 97"/>
          <p:cNvSpPr/>
          <p:nvPr/>
        </p:nvSpPr>
        <p:spPr>
          <a:xfrm>
            <a:off x="9952601" y="2561089"/>
            <a:ext cx="2099476" cy="1700391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08:30~09:55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10:00~11:30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13:00~14:25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14:30~16:00</a:t>
            </a:r>
            <a:endParaRPr lang="en-US" altLang="zh-TW" sz="1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9" name="圓角矩形圖說文字 98"/>
          <p:cNvSpPr/>
          <p:nvPr/>
        </p:nvSpPr>
        <p:spPr>
          <a:xfrm>
            <a:off x="9667753" y="4339278"/>
            <a:ext cx="1643504" cy="466000"/>
          </a:xfrm>
          <a:prstGeom prst="wedgeRoundRectCallout">
            <a:avLst>
              <a:gd name="adj1" fmla="val -61156"/>
              <a:gd name="adj2" fmla="val 4333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一：硬筆書法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77" name="圓角矩形圖說文字 76"/>
          <p:cNvSpPr/>
          <p:nvPr/>
        </p:nvSpPr>
        <p:spPr>
          <a:xfrm>
            <a:off x="3941334" y="1150450"/>
            <a:ext cx="1799497" cy="466000"/>
          </a:xfrm>
          <a:prstGeom prst="wedgeRoundRectCallout">
            <a:avLst>
              <a:gd name="adj1" fmla="val 47278"/>
              <a:gd name="adj2" fmla="val -9054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一：直笛代表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AB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01" name="圓角矩形圖說文字 100"/>
          <p:cNvSpPr/>
          <p:nvPr/>
        </p:nvSpPr>
        <p:spPr>
          <a:xfrm>
            <a:off x="6786179" y="3992114"/>
            <a:ext cx="2008828" cy="466000"/>
          </a:xfrm>
          <a:prstGeom prst="wedgeRoundRectCallout">
            <a:avLst>
              <a:gd name="adj1" fmla="val -58731"/>
              <a:gd name="adj2" fmla="val 5085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一：喬喬老師烘焙點心</a:t>
            </a:r>
            <a:r>
              <a:rPr lang="en-US" altLang="zh-TW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03" name="矩形 102"/>
          <p:cNvSpPr/>
          <p:nvPr/>
        </p:nvSpPr>
        <p:spPr>
          <a:xfrm>
            <a:off x="5349684" y="3035986"/>
            <a:ext cx="447319" cy="440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8" name="圓角矩形圖說文字 87"/>
          <p:cNvSpPr/>
          <p:nvPr/>
        </p:nvSpPr>
        <p:spPr>
          <a:xfrm>
            <a:off x="6731498" y="4614998"/>
            <a:ext cx="1567875" cy="466000"/>
          </a:xfrm>
          <a:prstGeom prst="wedgeRoundRectCallout">
            <a:avLst>
              <a:gd name="adj1" fmla="val -55753"/>
              <a:gd name="adj2" fmla="val -1883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：神奇心算班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9" name="圓角矩形圖說文字 88"/>
          <p:cNvSpPr/>
          <p:nvPr/>
        </p:nvSpPr>
        <p:spPr>
          <a:xfrm>
            <a:off x="5790154" y="2961257"/>
            <a:ext cx="1577289" cy="466000"/>
          </a:xfrm>
          <a:prstGeom prst="wedgeRoundRectCallout">
            <a:avLst>
              <a:gd name="adj1" fmla="val -32782"/>
              <a:gd name="adj2" fmla="val 9302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：粉彩繪世界</a:t>
            </a:r>
            <a:r>
              <a:rPr lang="en-US" altLang="zh-TW" sz="1050" b="1" dirty="0" smtClean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050" b="1" dirty="0">
                <a:ln w="3175">
                  <a:noFill/>
                </a:ln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8200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矩形 80"/>
          <p:cNvSpPr/>
          <p:nvPr/>
        </p:nvSpPr>
        <p:spPr>
          <a:xfrm>
            <a:off x="870264" y="2628530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2" name="矩形 81"/>
          <p:cNvSpPr/>
          <p:nvPr/>
        </p:nvSpPr>
        <p:spPr>
          <a:xfrm>
            <a:off x="1186033" y="2628530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3" name="矩形 82"/>
          <p:cNvSpPr/>
          <p:nvPr/>
        </p:nvSpPr>
        <p:spPr>
          <a:xfrm>
            <a:off x="559274" y="2628530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4" name="矩形 83"/>
          <p:cNvSpPr/>
          <p:nvPr/>
        </p:nvSpPr>
        <p:spPr>
          <a:xfrm>
            <a:off x="564237" y="4645468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2" name="矩形 91"/>
          <p:cNvSpPr/>
          <p:nvPr/>
        </p:nvSpPr>
        <p:spPr>
          <a:xfrm>
            <a:off x="878218" y="4645467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3" name="矩形 92"/>
          <p:cNvSpPr/>
          <p:nvPr/>
        </p:nvSpPr>
        <p:spPr>
          <a:xfrm>
            <a:off x="559274" y="4927354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4" name="矩形 93"/>
          <p:cNvSpPr/>
          <p:nvPr/>
        </p:nvSpPr>
        <p:spPr>
          <a:xfrm>
            <a:off x="878218" y="4965086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5" name="矩形 94"/>
          <p:cNvSpPr/>
          <p:nvPr/>
        </p:nvSpPr>
        <p:spPr>
          <a:xfrm>
            <a:off x="878217" y="5352682"/>
            <a:ext cx="307815" cy="269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76083" y="5516"/>
            <a:ext cx="10591729" cy="6852484"/>
            <a:chOff x="73421" y="5516"/>
            <a:chExt cx="10591729" cy="6852484"/>
          </a:xfrm>
        </p:grpSpPr>
        <p:grpSp>
          <p:nvGrpSpPr>
            <p:cNvPr id="11" name="群組 10"/>
            <p:cNvGrpSpPr/>
            <p:nvPr/>
          </p:nvGrpSpPr>
          <p:grpSpPr>
            <a:xfrm>
              <a:off x="73421" y="5516"/>
              <a:ext cx="10591729" cy="6852484"/>
              <a:chOff x="73421" y="5516"/>
              <a:chExt cx="10591729" cy="6852484"/>
            </a:xfrm>
          </p:grpSpPr>
          <p:pic>
            <p:nvPicPr>
              <p:cNvPr id="6" name="圖片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21" y="5516"/>
                <a:ext cx="10591729" cy="6852484"/>
              </a:xfrm>
              <a:prstGeom prst="rect">
                <a:avLst/>
              </a:prstGeom>
            </p:spPr>
          </p:pic>
          <p:sp>
            <p:nvSpPr>
              <p:cNvPr id="2" name="圓角矩形 1"/>
              <p:cNvSpPr/>
              <p:nvPr/>
            </p:nvSpPr>
            <p:spPr>
              <a:xfrm>
                <a:off x="2291212" y="1000010"/>
                <a:ext cx="2758627" cy="964542"/>
              </a:xfrm>
              <a:prstGeom prst="roundRect">
                <a:avLst>
                  <a:gd name="adj" fmla="val 2651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lang="zh-TW" altLang="en-US" sz="3200" dirty="0" smtClean="0">
                    <a:solidFill>
                      <a:schemeClr val="tx1"/>
                    </a:solidFill>
                    <a:latin typeface="文鼎中特黑" panose="020B0609010101010101" pitchFamily="49" charset="-120"/>
                    <a:ea typeface="文鼎中特黑" panose="020B0609010101010101" pitchFamily="49" charset="-120"/>
                  </a:rPr>
                  <a:t>操場</a:t>
                </a:r>
                <a:endParaRPr lang="zh-TW" altLang="en-US" sz="3200" dirty="0">
                  <a:solidFill>
                    <a:schemeClr val="tx1"/>
                  </a:solidFill>
                  <a:latin typeface="文鼎中特黑" panose="020B0609010101010101" pitchFamily="49" charset="-120"/>
                  <a:ea typeface="文鼎中特黑" panose="020B0609010101010101" pitchFamily="49" charset="-120"/>
                </a:endParaRPr>
              </a:p>
            </p:txBody>
          </p:sp>
          <p:sp>
            <p:nvSpPr>
              <p:cNvPr id="7" name="矩形 6"/>
              <p:cNvSpPr/>
              <p:nvPr/>
            </p:nvSpPr>
            <p:spPr>
              <a:xfrm>
                <a:off x="492994" y="2464125"/>
                <a:ext cx="3583350" cy="39537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3349951" y="3913974"/>
                <a:ext cx="1025496" cy="261501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4102894" y="2593181"/>
                <a:ext cx="421481" cy="44053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4531875" y="2593181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4531875" y="3033712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5348644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5804323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1" name="矩形 50"/>
              <p:cNvSpPr/>
              <p:nvPr/>
            </p:nvSpPr>
            <p:spPr>
              <a:xfrm>
                <a:off x="5804322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2" name="矩形 51"/>
              <p:cNvSpPr/>
              <p:nvPr/>
            </p:nvSpPr>
            <p:spPr>
              <a:xfrm>
                <a:off x="6260000" y="2590798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3" name="矩形 52"/>
              <p:cNvSpPr/>
              <p:nvPr/>
            </p:nvSpPr>
            <p:spPr>
              <a:xfrm>
                <a:off x="6260000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6260000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5" name="矩形 54"/>
              <p:cNvSpPr/>
              <p:nvPr/>
            </p:nvSpPr>
            <p:spPr>
              <a:xfrm>
                <a:off x="670731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6715677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7316741" y="3031330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7316741" y="2590798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771040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7710409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8140102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8140101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6714384" y="3471862"/>
                <a:ext cx="429693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7316742" y="3471862"/>
                <a:ext cx="393668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6" name="矩形 65"/>
              <p:cNvSpPr/>
              <p:nvPr/>
            </p:nvSpPr>
            <p:spPr>
              <a:xfrm>
                <a:off x="7710408" y="3471862"/>
                <a:ext cx="429692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7" name="矩形 66"/>
              <p:cNvSpPr/>
              <p:nvPr/>
            </p:nvSpPr>
            <p:spPr>
              <a:xfrm>
                <a:off x="8140098" y="3471862"/>
                <a:ext cx="429696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8" name="矩形 67"/>
              <p:cNvSpPr/>
              <p:nvPr/>
            </p:nvSpPr>
            <p:spPr>
              <a:xfrm>
                <a:off x="6728836" y="4326819"/>
                <a:ext cx="415242" cy="28091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0" name="矩形 69"/>
              <p:cNvSpPr/>
              <p:nvPr/>
            </p:nvSpPr>
            <p:spPr>
              <a:xfrm>
                <a:off x="6728836" y="4607736"/>
                <a:ext cx="415242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1" name="矩形 70"/>
              <p:cNvSpPr/>
              <p:nvPr/>
            </p:nvSpPr>
            <p:spPr>
              <a:xfrm>
                <a:off x="6728836" y="4929187"/>
                <a:ext cx="41524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2" name="矩形 71"/>
              <p:cNvSpPr/>
              <p:nvPr/>
            </p:nvSpPr>
            <p:spPr>
              <a:xfrm>
                <a:off x="7312677" y="4929187"/>
                <a:ext cx="390667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8148998" y="4929187"/>
                <a:ext cx="39596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8710614" y="4929187"/>
                <a:ext cx="441856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8710614" y="4607736"/>
                <a:ext cx="441856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6" name="矩形 75"/>
              <p:cNvSpPr/>
              <p:nvPr/>
            </p:nvSpPr>
            <p:spPr>
              <a:xfrm>
                <a:off x="8710614" y="3902903"/>
                <a:ext cx="441856" cy="4239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sp>
          <p:nvSpPr>
            <p:cNvPr id="79" name="矩形 78"/>
            <p:cNvSpPr/>
            <p:nvPr/>
          </p:nvSpPr>
          <p:spPr>
            <a:xfrm>
              <a:off x="8710614" y="5318520"/>
              <a:ext cx="441856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0" name="矩形 79"/>
            <p:cNvSpPr/>
            <p:nvPr/>
          </p:nvSpPr>
          <p:spPr>
            <a:xfrm>
              <a:off x="6733893" y="5318520"/>
              <a:ext cx="410184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33" name="圓角矩形 32"/>
          <p:cNvSpPr/>
          <p:nvPr/>
        </p:nvSpPr>
        <p:spPr>
          <a:xfrm>
            <a:off x="2429136" y="2807691"/>
            <a:ext cx="1551181" cy="124813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桌球教室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一：桌球</a:t>
            </a:r>
            <a:r>
              <a:rPr lang="en-US" altLang="zh-TW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</a:t>
            </a:r>
            <a:r>
              <a:rPr lang="zh-TW" altLang="en-US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11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：桌球</a:t>
            </a:r>
            <a:r>
              <a:rPr lang="en-US" altLang="zh-TW" sz="11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0" name="圓角矩形圖說文字 49"/>
          <p:cNvSpPr/>
          <p:nvPr/>
        </p:nvSpPr>
        <p:spPr>
          <a:xfrm>
            <a:off x="9043789" y="163226"/>
            <a:ext cx="3003346" cy="1409200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活動中心地下室</a:t>
            </a:r>
            <a:endParaRPr lang="en-US" altLang="zh-TW" sz="2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一：活力足球班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廣場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二：流行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MV</a:t>
            </a: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舞蹈夏令營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律動教室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三：古典民俗舞蹈社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童軍教室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713181" y="606119"/>
            <a:ext cx="1154162" cy="15808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戶外籃球場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一：籃球班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zh-TW" sz="12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302799" y="106261"/>
            <a:ext cx="4986328" cy="46323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114</a:t>
            </a:r>
            <a:r>
              <a:rPr lang="zh-TW" altLang="en-US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夏令營才藝班校園位置圖</a:t>
            </a:r>
            <a:endParaRPr lang="zh-TW" altLang="en-US" sz="2800" dirty="0">
              <a:solidFill>
                <a:srgbClr val="C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1455406" y="86444"/>
            <a:ext cx="1809351" cy="569874"/>
          </a:xfrm>
          <a:prstGeom prst="ellipse">
            <a:avLst/>
          </a:prstGeom>
          <a:solidFill>
            <a:srgbClr val="00206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第六期</a:t>
            </a:r>
            <a:endParaRPr lang="zh-TW" altLang="en-US" sz="28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91" name="圓角矩形圖說文字 90"/>
          <p:cNvSpPr/>
          <p:nvPr/>
        </p:nvSpPr>
        <p:spPr>
          <a:xfrm>
            <a:off x="8600134" y="5835176"/>
            <a:ext cx="1799497" cy="927864"/>
          </a:xfrm>
          <a:prstGeom prst="wedgeRoundRectCallout">
            <a:avLst>
              <a:gd name="adj1" fmla="val -71921"/>
              <a:gd name="adj2" fmla="val -2577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8" name="圓角矩形圖說文字 97"/>
          <p:cNvSpPr/>
          <p:nvPr/>
        </p:nvSpPr>
        <p:spPr>
          <a:xfrm>
            <a:off x="9952601" y="2561089"/>
            <a:ext cx="2099476" cy="1700391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08:30~09:55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10:00~11:30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13:00~14:25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14:30~16:00</a:t>
            </a:r>
            <a:endParaRPr lang="en-US" altLang="zh-TW" sz="1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5349684" y="3035986"/>
            <a:ext cx="447319" cy="440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7" name="圓角矩形圖說文字 96"/>
          <p:cNvSpPr/>
          <p:nvPr/>
        </p:nvSpPr>
        <p:spPr>
          <a:xfrm>
            <a:off x="6747944" y="4488655"/>
            <a:ext cx="1617129" cy="466000"/>
          </a:xfrm>
          <a:prstGeom prst="wedgeRoundRectCallout">
            <a:avLst>
              <a:gd name="adj1" fmla="val -61461"/>
              <a:gd name="adj2" fmla="val 3251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神奇心算班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：神奇心算班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04" name="圓角矩形圖說文字 103"/>
          <p:cNvSpPr/>
          <p:nvPr/>
        </p:nvSpPr>
        <p:spPr>
          <a:xfrm>
            <a:off x="9591066" y="4487857"/>
            <a:ext cx="1617129" cy="466000"/>
          </a:xfrm>
          <a:prstGeom prst="wedgeRoundRectCallout">
            <a:avLst>
              <a:gd name="adj1" fmla="val -61461"/>
              <a:gd name="adj2" fmla="val 3251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：硬筆書法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5" name="圓角矩形圖說文字 104"/>
          <p:cNvSpPr/>
          <p:nvPr/>
        </p:nvSpPr>
        <p:spPr>
          <a:xfrm>
            <a:off x="9672235" y="5079569"/>
            <a:ext cx="1617129" cy="466000"/>
          </a:xfrm>
          <a:prstGeom prst="wedgeRoundRectCallout">
            <a:avLst>
              <a:gd name="adj1" fmla="val -64632"/>
              <a:gd name="adj2" fmla="val -1883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：西洋棋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二：瘋狂桌遊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06" name="圓角矩形圖說文字 105"/>
          <p:cNvSpPr/>
          <p:nvPr/>
        </p:nvSpPr>
        <p:spPr>
          <a:xfrm>
            <a:off x="5520583" y="5599062"/>
            <a:ext cx="1714483" cy="466000"/>
          </a:xfrm>
          <a:prstGeom prst="wedgeRoundRectCallout">
            <a:avLst>
              <a:gd name="adj1" fmla="val 63254"/>
              <a:gd name="adj2" fmla="val -6285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：創意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3D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列印筆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7" name="圓角矩形圖說文字 106"/>
          <p:cNvSpPr/>
          <p:nvPr/>
        </p:nvSpPr>
        <p:spPr>
          <a:xfrm>
            <a:off x="5831009" y="3365157"/>
            <a:ext cx="1946295" cy="466000"/>
          </a:xfrm>
          <a:prstGeom prst="wedgeRoundRectCallout">
            <a:avLst>
              <a:gd name="adj1" fmla="val -10516"/>
              <a:gd name="adj2" fmla="val 16821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：喬喬老師烘焙點心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8" name="圓角矩形 107"/>
          <p:cNvSpPr/>
          <p:nvPr/>
        </p:nvSpPr>
        <p:spPr>
          <a:xfrm>
            <a:off x="2437500" y="4181209"/>
            <a:ext cx="1551181" cy="124813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一年級穿堂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一：排球班</a:t>
            </a:r>
            <a:r>
              <a:rPr lang="en-US" altLang="zh-TW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1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1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628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矩形 80"/>
          <p:cNvSpPr/>
          <p:nvPr/>
        </p:nvSpPr>
        <p:spPr>
          <a:xfrm>
            <a:off x="870264" y="2628530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2" name="矩形 81"/>
          <p:cNvSpPr/>
          <p:nvPr/>
        </p:nvSpPr>
        <p:spPr>
          <a:xfrm>
            <a:off x="1186033" y="2628530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3" name="矩形 82"/>
          <p:cNvSpPr/>
          <p:nvPr/>
        </p:nvSpPr>
        <p:spPr>
          <a:xfrm>
            <a:off x="559274" y="2628530"/>
            <a:ext cx="307815" cy="1292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4" name="矩形 83"/>
          <p:cNvSpPr/>
          <p:nvPr/>
        </p:nvSpPr>
        <p:spPr>
          <a:xfrm>
            <a:off x="564237" y="4645468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2" name="矩形 91"/>
          <p:cNvSpPr/>
          <p:nvPr/>
        </p:nvSpPr>
        <p:spPr>
          <a:xfrm>
            <a:off x="878218" y="4645467"/>
            <a:ext cx="307815" cy="319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3" name="矩形 92"/>
          <p:cNvSpPr/>
          <p:nvPr/>
        </p:nvSpPr>
        <p:spPr>
          <a:xfrm>
            <a:off x="559274" y="4927354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4" name="矩形 93"/>
          <p:cNvSpPr/>
          <p:nvPr/>
        </p:nvSpPr>
        <p:spPr>
          <a:xfrm>
            <a:off x="878218" y="4965086"/>
            <a:ext cx="307815" cy="385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5" name="矩形 94"/>
          <p:cNvSpPr/>
          <p:nvPr/>
        </p:nvSpPr>
        <p:spPr>
          <a:xfrm>
            <a:off x="878217" y="5352682"/>
            <a:ext cx="307815" cy="269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76083" y="5516"/>
            <a:ext cx="10591729" cy="6852484"/>
            <a:chOff x="73421" y="5516"/>
            <a:chExt cx="10591729" cy="6852484"/>
          </a:xfrm>
        </p:grpSpPr>
        <p:grpSp>
          <p:nvGrpSpPr>
            <p:cNvPr id="11" name="群組 10"/>
            <p:cNvGrpSpPr/>
            <p:nvPr/>
          </p:nvGrpSpPr>
          <p:grpSpPr>
            <a:xfrm>
              <a:off x="73421" y="5516"/>
              <a:ext cx="10591729" cy="6852484"/>
              <a:chOff x="73421" y="5516"/>
              <a:chExt cx="10591729" cy="6852484"/>
            </a:xfrm>
          </p:grpSpPr>
          <p:pic>
            <p:nvPicPr>
              <p:cNvPr id="6" name="圖片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421" y="5516"/>
                <a:ext cx="10591729" cy="6852484"/>
              </a:xfrm>
              <a:prstGeom prst="rect">
                <a:avLst/>
              </a:prstGeom>
            </p:spPr>
          </p:pic>
          <p:sp>
            <p:nvSpPr>
              <p:cNvPr id="2" name="圓角矩形 1"/>
              <p:cNvSpPr/>
              <p:nvPr/>
            </p:nvSpPr>
            <p:spPr>
              <a:xfrm>
                <a:off x="2291212" y="1000010"/>
                <a:ext cx="2758627" cy="964542"/>
              </a:xfrm>
              <a:prstGeom prst="roundRect">
                <a:avLst>
                  <a:gd name="adj" fmla="val 2651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lang="zh-TW" altLang="en-US" sz="3200" dirty="0" smtClean="0">
                    <a:solidFill>
                      <a:schemeClr val="tx1"/>
                    </a:solidFill>
                    <a:latin typeface="文鼎中特黑" panose="020B0609010101010101" pitchFamily="49" charset="-120"/>
                    <a:ea typeface="文鼎中特黑" panose="020B0609010101010101" pitchFamily="49" charset="-120"/>
                  </a:rPr>
                  <a:t>操場</a:t>
                </a:r>
                <a:endParaRPr lang="zh-TW" altLang="en-US" sz="3200" dirty="0">
                  <a:solidFill>
                    <a:schemeClr val="tx1"/>
                  </a:solidFill>
                  <a:latin typeface="文鼎中特黑" panose="020B0609010101010101" pitchFamily="49" charset="-120"/>
                  <a:ea typeface="文鼎中特黑" panose="020B0609010101010101" pitchFamily="49" charset="-120"/>
                </a:endParaRPr>
              </a:p>
            </p:txBody>
          </p:sp>
          <p:sp>
            <p:nvSpPr>
              <p:cNvPr id="7" name="矩形 6"/>
              <p:cNvSpPr/>
              <p:nvPr/>
            </p:nvSpPr>
            <p:spPr>
              <a:xfrm>
                <a:off x="1510170" y="2464125"/>
                <a:ext cx="2566173" cy="39537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3349951" y="3913974"/>
                <a:ext cx="1025496" cy="261501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4102894" y="2593181"/>
                <a:ext cx="421481" cy="44053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4531875" y="2593181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4531875" y="3033712"/>
                <a:ext cx="421481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5348644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5804323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1" name="矩形 50"/>
              <p:cNvSpPr/>
              <p:nvPr/>
            </p:nvSpPr>
            <p:spPr>
              <a:xfrm>
                <a:off x="5804322" y="259318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2" name="矩形 51"/>
              <p:cNvSpPr/>
              <p:nvPr/>
            </p:nvSpPr>
            <p:spPr>
              <a:xfrm>
                <a:off x="6260000" y="2590798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3" name="矩形 52"/>
              <p:cNvSpPr/>
              <p:nvPr/>
            </p:nvSpPr>
            <p:spPr>
              <a:xfrm>
                <a:off x="6260000" y="3031330"/>
                <a:ext cx="447319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6260000" y="3471862"/>
                <a:ext cx="447319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5" name="矩形 54"/>
              <p:cNvSpPr/>
              <p:nvPr/>
            </p:nvSpPr>
            <p:spPr>
              <a:xfrm>
                <a:off x="670731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6715677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7316741" y="3031330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7316741" y="2590798"/>
                <a:ext cx="38660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7710409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7710409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8140102" y="2590798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8140101" y="3031330"/>
                <a:ext cx="429693" cy="440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6714384" y="3471862"/>
                <a:ext cx="429693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7316742" y="3471862"/>
                <a:ext cx="393668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6" name="矩形 65"/>
              <p:cNvSpPr/>
              <p:nvPr/>
            </p:nvSpPr>
            <p:spPr>
              <a:xfrm>
                <a:off x="7710408" y="3471862"/>
                <a:ext cx="429692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7" name="矩形 66"/>
              <p:cNvSpPr/>
              <p:nvPr/>
            </p:nvSpPr>
            <p:spPr>
              <a:xfrm>
                <a:off x="8140098" y="3471862"/>
                <a:ext cx="429696" cy="41177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8" name="矩形 67"/>
              <p:cNvSpPr/>
              <p:nvPr/>
            </p:nvSpPr>
            <p:spPr>
              <a:xfrm>
                <a:off x="6728836" y="4326819"/>
                <a:ext cx="415242" cy="28091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0" name="矩形 69"/>
              <p:cNvSpPr/>
              <p:nvPr/>
            </p:nvSpPr>
            <p:spPr>
              <a:xfrm>
                <a:off x="6728836" y="4607736"/>
                <a:ext cx="415242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1" name="矩形 70"/>
              <p:cNvSpPr/>
              <p:nvPr/>
            </p:nvSpPr>
            <p:spPr>
              <a:xfrm>
                <a:off x="6728836" y="4929187"/>
                <a:ext cx="41524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2" name="矩形 71"/>
              <p:cNvSpPr/>
              <p:nvPr/>
            </p:nvSpPr>
            <p:spPr>
              <a:xfrm>
                <a:off x="7312677" y="4929187"/>
                <a:ext cx="390667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8148998" y="4929187"/>
                <a:ext cx="395962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8710614" y="4929187"/>
                <a:ext cx="441856" cy="383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8710614" y="4607736"/>
                <a:ext cx="441856" cy="3214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6" name="矩形 75"/>
              <p:cNvSpPr/>
              <p:nvPr/>
            </p:nvSpPr>
            <p:spPr>
              <a:xfrm>
                <a:off x="8710614" y="3902903"/>
                <a:ext cx="441856" cy="4239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sp>
          <p:nvSpPr>
            <p:cNvPr id="79" name="矩形 78"/>
            <p:cNvSpPr/>
            <p:nvPr/>
          </p:nvSpPr>
          <p:spPr>
            <a:xfrm>
              <a:off x="8710614" y="5318520"/>
              <a:ext cx="441856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0" name="矩形 79"/>
            <p:cNvSpPr/>
            <p:nvPr/>
          </p:nvSpPr>
          <p:spPr>
            <a:xfrm>
              <a:off x="6733893" y="5318520"/>
              <a:ext cx="410184" cy="2655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33" name="圓角矩形 32"/>
          <p:cNvSpPr/>
          <p:nvPr/>
        </p:nvSpPr>
        <p:spPr>
          <a:xfrm>
            <a:off x="2429136" y="2807691"/>
            <a:ext cx="1551181" cy="124813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桌球教室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一：桌球</a:t>
            </a:r>
            <a:r>
              <a:rPr lang="en-US" altLang="zh-TW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11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：桌球</a:t>
            </a:r>
            <a:r>
              <a:rPr lang="en-US" altLang="zh-TW" sz="11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1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1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0" name="圓角矩形圖說文字 49"/>
          <p:cNvSpPr/>
          <p:nvPr/>
        </p:nvSpPr>
        <p:spPr>
          <a:xfrm>
            <a:off x="9043789" y="163226"/>
            <a:ext cx="3003346" cy="1409200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活動中心地下室</a:t>
            </a:r>
            <a:endParaRPr lang="en-US" altLang="zh-TW" sz="2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一：活力足球班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廣場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二：流行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MV</a:t>
            </a: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舞蹈夏令營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律動教室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三：古典民俗舞蹈社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童軍教室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713181" y="606119"/>
            <a:ext cx="1154162" cy="15808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戶外籃球場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一：籃球班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丙班</a:t>
            </a:r>
            <a:r>
              <a:rPr lang="en-US" altLang="zh-TW" sz="12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zh-TW" sz="12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302799" y="106261"/>
            <a:ext cx="4986328" cy="46323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114</a:t>
            </a:r>
            <a:r>
              <a:rPr lang="zh-TW" altLang="en-US" sz="28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夏令營才藝班校園位置圖</a:t>
            </a:r>
            <a:endParaRPr lang="zh-TW" altLang="en-US" sz="2800" dirty="0">
              <a:solidFill>
                <a:srgbClr val="C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1455406" y="86444"/>
            <a:ext cx="1809351" cy="569874"/>
          </a:xfrm>
          <a:prstGeom prst="ellips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第七期</a:t>
            </a:r>
            <a:endParaRPr lang="zh-TW" altLang="en-US" sz="28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91" name="圓角矩形圖說文字 90"/>
          <p:cNvSpPr/>
          <p:nvPr/>
        </p:nvSpPr>
        <p:spPr>
          <a:xfrm>
            <a:off x="8600134" y="5835176"/>
            <a:ext cx="1799497" cy="927864"/>
          </a:xfrm>
          <a:prstGeom prst="wedgeRoundRectCallout">
            <a:avLst>
              <a:gd name="adj1" fmla="val -71921"/>
              <a:gd name="adj2" fmla="val -2577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二：</a:t>
            </a: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四：暑期泳訓班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戊班</a:t>
            </a:r>
            <a:r>
              <a:rPr lang="en-US" altLang="zh-TW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8" name="圓角矩形圖說文字 97"/>
          <p:cNvSpPr/>
          <p:nvPr/>
        </p:nvSpPr>
        <p:spPr>
          <a:xfrm>
            <a:off x="9952601" y="2561089"/>
            <a:ext cx="2099476" cy="1700391"/>
          </a:xfrm>
          <a:prstGeom prst="wedgeRoundRectCallout">
            <a:avLst>
              <a:gd name="adj1" fmla="val -5677"/>
              <a:gd name="adj2" fmla="val -4926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08:30~09:55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10:00~11:30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13:00~14:25</a:t>
            </a:r>
          </a:p>
          <a:p>
            <a:pPr algn="ctr">
              <a:lnSpc>
                <a:spcPct val="150000"/>
              </a:lnSpc>
            </a:pPr>
            <a:r>
              <a:rPr lang="zh-TW" altLang="en-US" sz="1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</a:t>
            </a: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班：</a:t>
            </a:r>
            <a:r>
              <a: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14:30~16:00</a:t>
            </a:r>
            <a:endParaRPr lang="en-US" altLang="zh-TW" sz="1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5349684" y="3035986"/>
            <a:ext cx="447319" cy="440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7" name="圓角矩形圖說文字 106"/>
          <p:cNvSpPr/>
          <p:nvPr/>
        </p:nvSpPr>
        <p:spPr>
          <a:xfrm>
            <a:off x="6217889" y="4087868"/>
            <a:ext cx="1559416" cy="466000"/>
          </a:xfrm>
          <a:prstGeom prst="wedgeRoundRectCallout">
            <a:avLst>
              <a:gd name="adj1" fmla="val -28957"/>
              <a:gd name="adj2" fmla="val 7652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：快樂小提琴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甲班</a:t>
            </a:r>
            <a:r>
              <a:rPr lang="en-US" altLang="zh-TW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9" name="圓角矩形圖說文字 68"/>
          <p:cNvSpPr/>
          <p:nvPr/>
        </p:nvSpPr>
        <p:spPr>
          <a:xfrm>
            <a:off x="9651421" y="4934469"/>
            <a:ext cx="1462046" cy="466000"/>
          </a:xfrm>
          <a:prstGeom prst="wedgeRoundRectCallout">
            <a:avLst>
              <a:gd name="adj1" fmla="val -57936"/>
              <a:gd name="adj2" fmla="val -1333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：瘋狂桌遊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7" name="圓角矩形圖說文字 76"/>
          <p:cNvSpPr/>
          <p:nvPr/>
        </p:nvSpPr>
        <p:spPr>
          <a:xfrm>
            <a:off x="253843" y="4000793"/>
            <a:ext cx="1826469" cy="466000"/>
          </a:xfrm>
          <a:prstGeom prst="wedgeRoundRectCallout">
            <a:avLst>
              <a:gd name="adj1" fmla="val 13416"/>
              <a:gd name="adj2" fmla="val 8752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：大魔豆創藝烘焙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8" name="圓角矩形圖說文字 77"/>
          <p:cNvSpPr/>
          <p:nvPr/>
        </p:nvSpPr>
        <p:spPr>
          <a:xfrm>
            <a:off x="6486258" y="2137532"/>
            <a:ext cx="3036649" cy="466000"/>
          </a:xfrm>
          <a:prstGeom prst="wedgeRoundRectCallout">
            <a:avLst>
              <a:gd name="adj1" fmla="val 10348"/>
              <a:gd name="adj2" fmla="val -11053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1050" b="1" dirty="0" err="1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RobloxAI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工程師競爭者遊戲設計營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5" name="圓角矩形圖說文字 84"/>
          <p:cNvSpPr/>
          <p:nvPr/>
        </p:nvSpPr>
        <p:spPr>
          <a:xfrm>
            <a:off x="5968780" y="2930859"/>
            <a:ext cx="1970264" cy="466000"/>
          </a:xfrm>
          <a:prstGeom prst="wedgeRoundRectCallout">
            <a:avLst>
              <a:gd name="adj1" fmla="val -44248"/>
              <a:gd name="adj2" fmla="val 9119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400"/>
              </a:lnSpc>
            </a:pP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：史淶姆魔變實驗室</a:t>
            </a:r>
            <a:r>
              <a:rPr lang="en-US" altLang="zh-TW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50" b="1" dirty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</a:t>
            </a:r>
            <a:r>
              <a:rPr lang="zh-TW" altLang="en-US" sz="1050" b="1" dirty="0" smtClean="0">
                <a:ln w="3175">
                  <a:noFill/>
                </a:ln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en-US" altLang="zh-TW" sz="1050" b="1" dirty="0">
                <a:ln w="3175">
                  <a:noFill/>
                </a:ln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050" b="1" dirty="0" smtClean="0">
              <a:ln w="3175">
                <a:noFill/>
              </a:ln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415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</TotalTime>
  <Words>1733</Words>
  <Application>Microsoft Office PowerPoint</Application>
  <PresentationFormat>寬螢幕</PresentationFormat>
  <Paragraphs>236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文鼎中特黑</vt:lpstr>
      <vt:lpstr>文鼎俏黑體P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阿得</cp:lastModifiedBy>
  <cp:revision>96</cp:revision>
  <cp:lastPrinted>2023-08-24T06:29:25Z</cp:lastPrinted>
  <dcterms:created xsi:type="dcterms:W3CDTF">2020-09-04T04:03:57Z</dcterms:created>
  <dcterms:modified xsi:type="dcterms:W3CDTF">2025-06-25T01:40:44Z</dcterms:modified>
</cp:coreProperties>
</file>